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6" r:id="rId2"/>
    <p:sldId id="256" r:id="rId3"/>
    <p:sldId id="300" r:id="rId4"/>
    <p:sldId id="307" r:id="rId5"/>
    <p:sldId id="305" r:id="rId6"/>
    <p:sldId id="258" r:id="rId7"/>
    <p:sldId id="309" r:id="rId8"/>
    <p:sldId id="311" r:id="rId9"/>
    <p:sldId id="310" r:id="rId10"/>
    <p:sldId id="259" r:id="rId11"/>
    <p:sldId id="330" r:id="rId12"/>
    <p:sldId id="331" r:id="rId13"/>
    <p:sldId id="332" r:id="rId14"/>
    <p:sldId id="333" r:id="rId15"/>
    <p:sldId id="334" r:id="rId16"/>
    <p:sldId id="329" r:id="rId17"/>
    <p:sldId id="320" r:id="rId18"/>
    <p:sldId id="321" r:id="rId19"/>
    <p:sldId id="322" r:id="rId20"/>
    <p:sldId id="323" r:id="rId21"/>
    <p:sldId id="324" r:id="rId22"/>
    <p:sldId id="325" r:id="rId23"/>
    <p:sldId id="326" r:id="rId24"/>
    <p:sldId id="327" r:id="rId25"/>
    <p:sldId id="277" r:id="rId26"/>
    <p:sldId id="314" r:id="rId27"/>
    <p:sldId id="315" r:id="rId28"/>
    <p:sldId id="313" r:id="rId29"/>
    <p:sldId id="316" r:id="rId30"/>
    <p:sldId id="308" r:id="rId31"/>
    <p:sldId id="304" r:id="rId32"/>
    <p:sldId id="302" r:id="rId33"/>
    <p:sldId id="303" r:id="rId34"/>
    <p:sldId id="301" r:id="rId35"/>
    <p:sldId id="3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0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2"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29ACC-A80C-4138-B1AB-C3FB2BAD7899}" type="datetimeFigureOut">
              <a:rPr lang="en-CA" smtClean="0"/>
              <a:t>2024-03-24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61EC4-EE9E-44B5-8B4B-A5A50E383D02}" type="slidenum">
              <a:rPr lang="en-CA" smtClean="0"/>
              <a:t>‹#›</a:t>
            </a:fld>
            <a:endParaRPr lang="en-CA"/>
          </a:p>
        </p:txBody>
      </p:sp>
    </p:spTree>
    <p:extLst>
      <p:ext uri="{BB962C8B-B14F-4D97-AF65-F5344CB8AC3E}">
        <p14:creationId xmlns:p14="http://schemas.microsoft.com/office/powerpoint/2010/main" val="330619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c2c64b9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c2c64b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26959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28246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3318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49438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3D252300-D4CC-795E-BFA1-E5470A0ECCED}"/>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9F4982EB-9FEE-F7AC-33D0-417514111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789BB8D-7B16-D8F4-E917-6D4FA4047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63733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BFAEE9A-C0E9-9DB1-6137-7A53765ED6F0}"/>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779C578D-DC66-FE71-C4C4-476E5453C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2817FA52-0E6C-8BB6-3BF3-09CB3DD120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75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1294507-85E7-8B8E-3F92-1378913CF233}"/>
            </a:ext>
          </a:extLst>
        </p:cNvPr>
        <p:cNvGrpSpPr/>
        <p:nvPr/>
      </p:nvGrpSpPr>
      <p:grpSpPr>
        <a:xfrm>
          <a:off x="0" y="0"/>
          <a:ext cx="0" cy="0"/>
          <a:chOff x="0" y="0"/>
          <a:chExt cx="0" cy="0"/>
        </a:xfrm>
      </p:grpSpPr>
      <p:sp>
        <p:nvSpPr>
          <p:cNvPr id="58" name="Google Shape;58;gfc9e86df84_0_85:notes">
            <a:extLst>
              <a:ext uri="{FF2B5EF4-FFF2-40B4-BE49-F238E27FC236}">
                <a16:creationId xmlns:a16="http://schemas.microsoft.com/office/drawing/2014/main" id="{01E5A22B-EEA1-97C5-D767-10E950DD77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9e86df84_0_85:notes">
            <a:extLst>
              <a:ext uri="{FF2B5EF4-FFF2-40B4-BE49-F238E27FC236}">
                <a16:creationId xmlns:a16="http://schemas.microsoft.com/office/drawing/2014/main" id="{5EEB7DD4-C7B6-837A-9740-DD8E1D913F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1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A8CF23D2-2AA4-907B-F223-96845959F635}"/>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13496431-B919-2AAD-182C-6922C3B85F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F903993E-3677-1871-F904-08ABDE1B71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35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55FAD5F3-8F61-445F-B963-CC7F537E9093}"/>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250EB24E-CBE1-A78E-817A-23865E33D8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5344F7C1-C9EC-C6E9-45F0-66531015A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03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4FD1B2E3-9C2B-10B1-2819-4845BAD679E4}"/>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4396AA5F-472C-1B18-ECC9-1645E1761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F1243D62-4EF2-9231-3050-CA30F194CE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1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aca5a1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aca5a1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BF6B0AA6-3F41-A27C-AFF3-D4354D5F85CE}"/>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B6D07002-6C78-522B-8966-68BAF5D708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CD90C7E7-432D-2036-60E7-C2CC4685A1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29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38972DA2-2656-324C-AD6E-95443C1EB649}"/>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C107E2C5-8FD9-664C-F405-9E6AC22BE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0D539461-78AB-3D8D-8C19-3FC72E7C7B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69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ca5a18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D23E9EF9-BDA7-0FFB-7373-685571369DCA}"/>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1432268E-D77B-B3DE-9995-50F3EE6278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DE754F66-4A59-41C9-D228-1F0F0AD999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037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F40EE82-C0B7-0FB6-E8B8-B7D7CCAFBA81}"/>
            </a:ext>
          </a:extLst>
        </p:cNvPr>
        <p:cNvGrpSpPr/>
        <p:nvPr/>
      </p:nvGrpSpPr>
      <p:grpSpPr>
        <a:xfrm>
          <a:off x="0" y="0"/>
          <a:ext cx="0" cy="0"/>
          <a:chOff x="0" y="0"/>
          <a:chExt cx="0" cy="0"/>
        </a:xfrm>
      </p:grpSpPr>
      <p:sp>
        <p:nvSpPr>
          <p:cNvPr id="64" name="Google Shape;64;gfc9e86df84_0_90:notes">
            <a:extLst>
              <a:ext uri="{FF2B5EF4-FFF2-40B4-BE49-F238E27FC236}">
                <a16:creationId xmlns:a16="http://schemas.microsoft.com/office/drawing/2014/main" id="{63EE231B-E8FC-E120-3140-09F4AEE5C7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a:extLst>
              <a:ext uri="{FF2B5EF4-FFF2-40B4-BE49-F238E27FC236}">
                <a16:creationId xmlns:a16="http://schemas.microsoft.com/office/drawing/2014/main" id="{903E3B31-A4A5-5934-EBB3-C272D3E458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87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6829E9E-E004-6BC7-17C4-57792D1C3249}"/>
            </a:ext>
          </a:extLst>
        </p:cNvPr>
        <p:cNvGrpSpPr/>
        <p:nvPr/>
      </p:nvGrpSpPr>
      <p:grpSpPr>
        <a:xfrm>
          <a:off x="0" y="0"/>
          <a:ext cx="0" cy="0"/>
          <a:chOff x="0" y="0"/>
          <a:chExt cx="0" cy="0"/>
        </a:xfrm>
      </p:grpSpPr>
      <p:sp>
        <p:nvSpPr>
          <p:cNvPr id="70" name="Google Shape;70;gfc9e86df84_0_0:notes">
            <a:extLst>
              <a:ext uri="{FF2B5EF4-FFF2-40B4-BE49-F238E27FC236}">
                <a16:creationId xmlns:a16="http://schemas.microsoft.com/office/drawing/2014/main" id="{7B95650E-521B-9F38-DAB4-843DC44FF5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a:extLst>
              <a:ext uri="{FF2B5EF4-FFF2-40B4-BE49-F238E27FC236}">
                <a16:creationId xmlns:a16="http://schemas.microsoft.com/office/drawing/2014/main" id="{E7E4CBF3-5B58-0BB3-8A2C-2E3CD5A16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89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8EB9BF8E-1204-40A4-249F-31A481489478}"/>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143384D3-D01A-7A49-1309-31FE742AF0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54F25711-CCBB-AA4C-7B5F-D23354C91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689525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93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112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50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c9e86df8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9e86df8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454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3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ca5a18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2EFE15B-D717-9A79-EE33-6A03268A8A5B}"/>
            </a:ext>
          </a:extLst>
        </p:cNvPr>
        <p:cNvGrpSpPr/>
        <p:nvPr/>
      </p:nvGrpSpPr>
      <p:grpSpPr>
        <a:xfrm>
          <a:off x="0" y="0"/>
          <a:ext cx="0" cy="0"/>
          <a:chOff x="0" y="0"/>
          <a:chExt cx="0" cy="0"/>
        </a:xfrm>
      </p:grpSpPr>
      <p:sp>
        <p:nvSpPr>
          <p:cNvPr id="190" name="Google Shape;190;gfaca5a184d_0_95:notes">
            <a:extLst>
              <a:ext uri="{FF2B5EF4-FFF2-40B4-BE49-F238E27FC236}">
                <a16:creationId xmlns:a16="http://schemas.microsoft.com/office/drawing/2014/main" id="{10C03218-A66F-5CF2-8FE4-4CD383EEF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a:extLst>
              <a:ext uri="{FF2B5EF4-FFF2-40B4-BE49-F238E27FC236}">
                <a16:creationId xmlns:a16="http://schemas.microsoft.com/office/drawing/2014/main" id="{91937187-4F35-008B-1F72-226A899EF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212194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44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c2c64b9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c2c64b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355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9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c9e86df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BC6C-EC2B-83D9-2EC5-A4D230084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EC7A969-0A1F-A6DA-0139-E78744140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0BC4DE-B3F7-E2A8-72AA-7D1EA7AC82D2}"/>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B5243968-8078-14E6-567D-37754642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76E0F7-416A-C91A-C22C-D67058E55475}"/>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110995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46F1-B93E-3359-8DE0-24F238726EC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B745A68-56A8-8B9E-0A76-75BB39AB92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1F14E2-7BE7-B2C0-5ED9-99C4F76A8049}"/>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43BB4C25-E0AC-C0D6-08F6-B12317267F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18A245-72DC-8A50-6B6D-02F6BF33FAF8}"/>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84534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61B57-821A-DCA9-0C0B-F2E41A896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B4511AF-F512-91F9-F3B3-E3F2634309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A65878-1172-6EB4-B74E-20C2F1235265}"/>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F2630AD4-4579-3AE2-B71F-BD74383E37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C65A2D-8CCE-B2C5-0BA8-39F994DFD7A5}"/>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343261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1564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3F01-4BD4-4BC1-4371-0A405A0D9B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82862CE-3435-EA10-990F-3937DFB0D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F34A2B-04F9-2949-F2FC-E2916818EF0E}"/>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E48370B4-7F1B-5DA4-4FEE-6FEA5CF6368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0614E-D769-92E2-CB9C-1DF2430671DB}"/>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05086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0A17-BE20-B16C-05D9-DB2E0B588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4574EE9-2B05-A7FF-6ADB-15C27D79DF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F4652-538A-BA7B-C230-E403BD226BAC}"/>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EF265E0B-90EC-7834-A6C5-87A052228B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C733053-6CB5-0B27-6DC3-C55CF6291196}"/>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417119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FD7B0-C238-C808-31D7-50B717EC4D1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5CDBFE-4081-1032-56D1-50D39FD695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2DEDE60-E75B-6339-E7D1-D4562CB7A3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A7A9DF3-EEDA-4A75-E169-17D1C23238E4}"/>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6" name="Footer Placeholder 5">
            <a:extLst>
              <a:ext uri="{FF2B5EF4-FFF2-40B4-BE49-F238E27FC236}">
                <a16:creationId xmlns:a16="http://schemas.microsoft.com/office/drawing/2014/main" id="{48106FD9-223E-7EDC-8B06-6AB359A01BF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625B8B-C028-3E8D-62CF-3B15273CAC2B}"/>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3196885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3306-5E4D-27F3-14A9-D021C307634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9C3BB8F-4637-34C7-66F5-7EE0A1CBD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40565-55E8-A28C-B60D-5AA52A55DB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7CB202D-B07C-CAFB-B284-29599038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7BCE09-CD9A-DDEE-19B4-BD34584A3E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E519F1-1EF3-A7D7-205F-15D795AE0131}"/>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8" name="Footer Placeholder 7">
            <a:extLst>
              <a:ext uri="{FF2B5EF4-FFF2-40B4-BE49-F238E27FC236}">
                <a16:creationId xmlns:a16="http://schemas.microsoft.com/office/drawing/2014/main" id="{F1A316CB-D804-5149-4132-61A7E58B04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1A277AD-6E9D-A37E-338C-9360FC62BA27}"/>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107975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8B0C-765E-8BEA-181C-C89F1F04042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E0D9B40-2A3B-EBDC-56DF-0BF3E8DFFB0C}"/>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4" name="Footer Placeholder 3">
            <a:extLst>
              <a:ext uri="{FF2B5EF4-FFF2-40B4-BE49-F238E27FC236}">
                <a16:creationId xmlns:a16="http://schemas.microsoft.com/office/drawing/2014/main" id="{2BA8E33F-B832-B861-8883-2C99A932D95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D4F95E1-150B-754D-D234-93F726FDB1EF}"/>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92612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675C88-8B2E-C155-002F-64D49C98DA16}"/>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3" name="Footer Placeholder 2">
            <a:extLst>
              <a:ext uri="{FF2B5EF4-FFF2-40B4-BE49-F238E27FC236}">
                <a16:creationId xmlns:a16="http://schemas.microsoft.com/office/drawing/2014/main" id="{9EAA4B03-6AFC-1AB6-0656-D67E7D3503F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14F63B1-3CD1-DA51-E405-D55DA9EDF11D}"/>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6932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FB4A-168A-5DF7-F4A8-F354DA0A06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A2AA24-BD76-CA78-23B3-6901EA21E1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A7CB15C-F067-7E61-69D8-6D5C345DF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7E772-18C4-911E-FA0E-0234F4547576}"/>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6" name="Footer Placeholder 5">
            <a:extLst>
              <a:ext uri="{FF2B5EF4-FFF2-40B4-BE49-F238E27FC236}">
                <a16:creationId xmlns:a16="http://schemas.microsoft.com/office/drawing/2014/main" id="{444592A4-9EAB-E72F-2A6C-CD505B083C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AA0C2E-0287-640A-ADCD-0454B39115D3}"/>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47997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FCB0-6511-3285-C1DD-1CF717DEA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A4EF17F-DC93-54D3-FB32-54645ABE7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F3AFE3A-E802-37C3-B88B-171D95D93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87F4F-607C-9B49-52D3-01A3547520B3}"/>
              </a:ext>
            </a:extLst>
          </p:cNvPr>
          <p:cNvSpPr>
            <a:spLocks noGrp="1"/>
          </p:cNvSpPr>
          <p:nvPr>
            <p:ph type="dt" sz="half" idx="10"/>
          </p:nvPr>
        </p:nvSpPr>
        <p:spPr/>
        <p:txBody>
          <a:bodyPr/>
          <a:lstStyle/>
          <a:p>
            <a:fld id="{1FF8FC0A-EAF6-4496-A1F4-AB06C646B648}" type="datetimeFigureOut">
              <a:rPr lang="en-CA" smtClean="0"/>
              <a:t>2024-03-24</a:t>
            </a:fld>
            <a:endParaRPr lang="en-CA"/>
          </a:p>
        </p:txBody>
      </p:sp>
      <p:sp>
        <p:nvSpPr>
          <p:cNvPr id="6" name="Footer Placeholder 5">
            <a:extLst>
              <a:ext uri="{FF2B5EF4-FFF2-40B4-BE49-F238E27FC236}">
                <a16:creationId xmlns:a16="http://schemas.microsoft.com/office/drawing/2014/main" id="{5CACF6CF-73AB-A73E-15C5-7031452249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1D07D4F-1DF1-57D8-2F67-A5FD4E627A91}"/>
              </a:ext>
            </a:extLst>
          </p:cNvPr>
          <p:cNvSpPr>
            <a:spLocks noGrp="1"/>
          </p:cNvSpPr>
          <p:nvPr>
            <p:ph type="sldNum" sz="quarter" idx="12"/>
          </p:nvPr>
        </p:nvSpPr>
        <p:spPr/>
        <p:txBody>
          <a:bodyPr/>
          <a:lstStyle/>
          <a:p>
            <a:fld id="{64870C40-95DA-4A6B-A524-5BC94C411B08}" type="slidenum">
              <a:rPr lang="en-CA" smtClean="0"/>
              <a:t>‹#›</a:t>
            </a:fld>
            <a:endParaRPr lang="en-CA"/>
          </a:p>
        </p:txBody>
      </p:sp>
    </p:spTree>
    <p:extLst>
      <p:ext uri="{BB962C8B-B14F-4D97-AF65-F5344CB8AC3E}">
        <p14:creationId xmlns:p14="http://schemas.microsoft.com/office/powerpoint/2010/main" val="250180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EF0E1B-7B03-DC46-29EB-9309132FF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F91F911-F125-1175-D066-2E78A06A6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50BF2E-463F-17D5-10D1-5818F393A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8FC0A-EAF6-4496-A1F4-AB06C646B648}" type="datetimeFigureOut">
              <a:rPr lang="en-CA" smtClean="0"/>
              <a:t>2024-03-24</a:t>
            </a:fld>
            <a:endParaRPr lang="en-CA"/>
          </a:p>
        </p:txBody>
      </p:sp>
      <p:sp>
        <p:nvSpPr>
          <p:cNvPr id="5" name="Footer Placeholder 4">
            <a:extLst>
              <a:ext uri="{FF2B5EF4-FFF2-40B4-BE49-F238E27FC236}">
                <a16:creationId xmlns:a16="http://schemas.microsoft.com/office/drawing/2014/main" id="{7102AF28-3244-E3B0-67E9-AA15D9F99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DCCFCFBD-F3C2-E7AC-664F-9FDC2BBF59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870C40-95DA-4A6B-A524-5BC94C411B08}" type="slidenum">
              <a:rPr lang="en-CA" smtClean="0"/>
              <a:t>‹#›</a:t>
            </a:fld>
            <a:endParaRPr lang="en-CA"/>
          </a:p>
        </p:txBody>
      </p:sp>
    </p:spTree>
    <p:extLst>
      <p:ext uri="{BB962C8B-B14F-4D97-AF65-F5344CB8AC3E}">
        <p14:creationId xmlns:p14="http://schemas.microsoft.com/office/powerpoint/2010/main" val="4123190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cnn.com/politics/live-news/election-results-and-news-11-04-20/h_96191e6b383f4e634a29aad227a38ed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alacamaconunlibro.blogspot.com/2015/0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tenor.com/view/hi-hello-wave-gif-595795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tenor.com/search/cleaning-gif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pngarts.com/explore/961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415600" y="2900600"/>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sz="5400" b="1" dirty="0">
                <a:solidFill>
                  <a:schemeClr val="dk1"/>
                </a:solidFill>
                <a:latin typeface="Fira Sans Condensed"/>
                <a:ea typeface="Fira Sans Condensed"/>
                <a:cs typeface="Fira Sans Condensed"/>
                <a:sym typeface="Fira Sans Condensed"/>
              </a:rPr>
              <a:t>We’ll start at 6:10 (U of T time!)</a:t>
            </a:r>
            <a:endParaRPr sz="5400" b="1" dirty="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p:cNvSpPr txBox="1">
            <a:spLocks noGrp="1"/>
          </p:cNvSpPr>
          <p:nvPr>
            <p:ph type="subTitle" idx="4294967295"/>
          </p:nvPr>
        </p:nvSpPr>
        <p:spPr>
          <a:xfrm>
            <a:off x="2486133" y="2548733"/>
            <a:ext cx="7224800" cy="1783600"/>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Case Study: Why does sampling matter?</a:t>
            </a:r>
            <a:endParaRPr sz="4267" b="1" dirty="0">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smiling&#10;&#10;Description automatically generated">
            <a:extLst>
              <a:ext uri="{FF2B5EF4-FFF2-40B4-BE49-F238E27FC236}">
                <a16:creationId xmlns:a16="http://schemas.microsoft.com/office/drawing/2014/main" id="{BFBCA562-B253-9267-0B00-E237F61F4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122610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2016 US Presidential Election</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Donald Trump (Republican Nominee) vs. Hilary Clinton (Democratic Nominee) </a:t>
            </a:r>
          </a:p>
          <a:p>
            <a:pPr indent="-491054">
              <a:buSzPts val="2200"/>
              <a:buFont typeface="Fira Sans Condensed"/>
              <a:buChar char="●"/>
            </a:pPr>
            <a:r>
              <a:rPr lang="en-GB" sz="2933" dirty="0">
                <a:latin typeface="Fira Sans Condensed"/>
                <a:ea typeface="Fira Sans Condensed"/>
                <a:cs typeface="Fira Sans Condensed"/>
                <a:sym typeface="Fira Sans Condensed"/>
              </a:rPr>
              <a:t>Polarization!</a:t>
            </a:r>
          </a:p>
          <a:p>
            <a:pPr indent="-491054">
              <a:buSzPts val="2200"/>
              <a:buFont typeface="Fira Sans Condensed"/>
              <a:buChar char="●"/>
            </a:pPr>
            <a:r>
              <a:rPr lang="en-GB" sz="2933" dirty="0">
                <a:latin typeface="Fira Sans Condensed"/>
                <a:ea typeface="Fira Sans Condensed"/>
                <a:cs typeface="Fira Sans Condensed"/>
                <a:sym typeface="Fira Sans Condensed"/>
              </a:rPr>
              <a:t>Strongly negative campaigning from both parties </a:t>
            </a:r>
          </a:p>
          <a:p>
            <a:pPr lvl="1" indent="-491054">
              <a:buSzPts val="2200"/>
              <a:buFont typeface="Fira Sans Condensed"/>
              <a:buChar char="●"/>
            </a:pPr>
            <a:r>
              <a:rPr lang="en-GB" sz="2533" dirty="0">
                <a:latin typeface="Fira Sans Condensed"/>
                <a:ea typeface="Fira Sans Condensed"/>
                <a:cs typeface="Fira Sans Condensed"/>
                <a:sym typeface="Fira Sans Condensed"/>
              </a:rPr>
              <a:t>“</a:t>
            </a:r>
            <a:r>
              <a:rPr lang="en-US" sz="2533" dirty="0">
                <a:latin typeface="Fira Sans Condensed"/>
                <a:ea typeface="Fira Sans Condensed"/>
                <a:cs typeface="Fira Sans Condensed"/>
                <a:sym typeface="Fira Sans Condensed"/>
              </a:rPr>
              <a:t>Of nearly 70,000 political television ads that ran in recent days, less than one in 10 were primarily positive, a CNN analysis of data from Kantar Media/CMAG shows.</a:t>
            </a:r>
            <a:r>
              <a:rPr lang="en-GB" sz="2533" dirty="0">
                <a:latin typeface="Fira Sans Condensed"/>
                <a:ea typeface="Fira Sans Condensed"/>
                <a:cs typeface="Fira Sans Condensed"/>
                <a:sym typeface="Fira Sans Condensed"/>
              </a:rPr>
              <a:t>”</a:t>
            </a: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74330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Election Predictions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5138056" y="2090057"/>
            <a:ext cx="6638343" cy="4530576"/>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Statisticians and newsrooms use data to predict which candidate will become president </a:t>
            </a:r>
          </a:p>
          <a:p>
            <a:pPr indent="-491054">
              <a:buSzPts val="2200"/>
              <a:buFont typeface="Fira Sans Condensed"/>
              <a:buChar char="●"/>
            </a:pPr>
            <a:r>
              <a:rPr lang="en-CA" sz="2933" dirty="0">
                <a:latin typeface="Fira Sans Condensed"/>
                <a:ea typeface="Fira Sans Condensed"/>
                <a:cs typeface="Fira Sans Condensed"/>
                <a:sym typeface="Fira Sans Condensed"/>
              </a:rPr>
              <a:t>These data are largely from pre-vote surveys and interviews with prospective voters, with some projection based on historical trends (e.g. an area has always voted Democrat)</a:t>
            </a:r>
            <a:endParaRPr lang="en-US"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pic>
        <p:nvPicPr>
          <p:cNvPr id="3" name="Picture 2" descr="A person in a suit pointing at a map&#10;&#10;Description automatically generated">
            <a:extLst>
              <a:ext uri="{FF2B5EF4-FFF2-40B4-BE49-F238E27FC236}">
                <a16:creationId xmlns:a16="http://schemas.microsoft.com/office/drawing/2014/main" id="{E0418034-303D-8C75-F07A-DE9E85608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15" y="2337582"/>
            <a:ext cx="4191240" cy="2796496"/>
          </a:xfrm>
          <a:prstGeom prst="rect">
            <a:avLst/>
          </a:prstGeom>
        </p:spPr>
      </p:pic>
    </p:spTree>
    <p:extLst>
      <p:ext uri="{BB962C8B-B14F-4D97-AF65-F5344CB8AC3E}">
        <p14:creationId xmlns:p14="http://schemas.microsoft.com/office/powerpoint/2010/main" val="388819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CC228EC3-815A-084E-E572-6E8D64D63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701" y="0"/>
            <a:ext cx="9002598" cy="6858000"/>
          </a:xfrm>
          <a:prstGeom prst="rect">
            <a:avLst/>
          </a:prstGeom>
        </p:spPr>
      </p:pic>
    </p:spTree>
    <p:extLst>
      <p:ext uri="{BB962C8B-B14F-4D97-AF65-F5344CB8AC3E}">
        <p14:creationId xmlns:p14="http://schemas.microsoft.com/office/powerpoint/2010/main" val="139026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Election Results</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5094514" y="1756229"/>
            <a:ext cx="6449656" cy="4835376"/>
          </a:xfrm>
          <a:prstGeom prst="rect">
            <a:avLst/>
          </a:prstGeom>
        </p:spPr>
        <p:txBody>
          <a:bodyPr spcFirstLastPara="1" vert="horz" wrap="square" lIns="121900" tIns="121900" rIns="121900" bIns="121900" rtlCol="0" anchor="t" anchorCtr="0">
            <a:normAutofit lnSpcReduction="10000"/>
          </a:bodyPr>
          <a:lstStyle/>
          <a:p>
            <a:pPr indent="-491054">
              <a:buSzPts val="2200"/>
              <a:buFont typeface="Fira Sans Condensed"/>
              <a:buChar char="●"/>
            </a:pPr>
            <a:r>
              <a:rPr lang="en-CA" sz="2933" dirty="0">
                <a:latin typeface="Fira Sans Condensed"/>
                <a:ea typeface="Fira Sans Condensed"/>
                <a:cs typeface="Fira Sans Condensed"/>
                <a:sym typeface="Fira Sans Condensed"/>
              </a:rPr>
              <a:t>Trump overperformed expectations, winning the electoral college, and was elected President</a:t>
            </a:r>
            <a:endParaRPr lang="en-US" sz="2933" dirty="0">
              <a:latin typeface="Fira Sans Condensed"/>
              <a:ea typeface="Fira Sans Condensed"/>
              <a:cs typeface="Fira Sans Condensed"/>
              <a:sym typeface="Fira Sans Condensed"/>
            </a:endParaRPr>
          </a:p>
          <a:p>
            <a:pPr indent="-491054">
              <a:buSzPts val="2200"/>
              <a:buFont typeface="Fira Sans Condensed"/>
              <a:buChar char="●"/>
            </a:pPr>
            <a:r>
              <a:rPr lang="en-GB" sz="2933" dirty="0">
                <a:latin typeface="Fira Sans Condensed"/>
                <a:ea typeface="Fira Sans Condensed"/>
                <a:cs typeface="Fira Sans Condensed"/>
                <a:sym typeface="Fira Sans Condensed"/>
              </a:rPr>
              <a:t>The predictions were wrong! Almost all of them! </a:t>
            </a:r>
          </a:p>
          <a:p>
            <a:pPr indent="-491054">
              <a:buSzPts val="2200"/>
              <a:buFont typeface="Fira Sans Condensed"/>
              <a:buChar char="●"/>
            </a:pPr>
            <a:r>
              <a:rPr lang="en-GB" sz="2933" dirty="0">
                <a:latin typeface="Fira Sans Condensed"/>
                <a:ea typeface="Fira Sans Condensed"/>
                <a:cs typeface="Fira Sans Condensed"/>
                <a:sym typeface="Fira Sans Condensed"/>
              </a:rPr>
              <a:t>But why?</a:t>
            </a: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marL="118531" indent="0">
              <a:buSzPts val="2200"/>
              <a:buNone/>
            </a:pPr>
            <a:r>
              <a:rPr lang="en-GB" sz="2933" b="1" dirty="0">
                <a:latin typeface="Fira Sans Condensed"/>
                <a:ea typeface="Fira Sans Condensed"/>
                <a:cs typeface="Fira Sans Condensed"/>
                <a:sym typeface="Fira Sans Condensed"/>
              </a:rPr>
              <a:t>What do you think are some potential reasons that the predictions about the 2016 US Presidential election were so wrong? </a:t>
            </a: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sz="2667" dirty="0">
              <a:latin typeface="Fira Sans Condensed"/>
              <a:ea typeface="Fira Sans Condensed"/>
              <a:cs typeface="Fira Sans Condensed"/>
              <a:sym typeface="Fira Sans Condensed"/>
            </a:endParaRPr>
          </a:p>
        </p:txBody>
      </p:sp>
      <p:pic>
        <p:nvPicPr>
          <p:cNvPr id="4" name="Picture 3" descr="A person standing at a podium with a microphone and a flag behind him&#10;&#10;Description automatically generated">
            <a:extLst>
              <a:ext uri="{FF2B5EF4-FFF2-40B4-BE49-F238E27FC236}">
                <a16:creationId xmlns:a16="http://schemas.microsoft.com/office/drawing/2014/main" id="{8B9FB9B6-2F60-B26C-9919-51AAF1D5F86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259" r="25371"/>
          <a:stretch/>
        </p:blipFill>
        <p:spPr>
          <a:xfrm>
            <a:off x="1277256" y="1919515"/>
            <a:ext cx="2914309" cy="3857172"/>
          </a:xfrm>
          <a:prstGeom prst="rect">
            <a:avLst/>
          </a:prstGeom>
        </p:spPr>
      </p:pic>
    </p:spTree>
    <p:extLst>
      <p:ext uri="{BB962C8B-B14F-4D97-AF65-F5344CB8AC3E}">
        <p14:creationId xmlns:p14="http://schemas.microsoft.com/office/powerpoint/2010/main" val="331472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28D39BE2-D34B-35EB-2970-C3E95D119316}"/>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536E82EB-4F13-C715-3907-D9A521DED866}"/>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Where does sampling come in?</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F0AF29FB-80D0-6391-E255-DAB404C73C54}"/>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2933" dirty="0">
                <a:latin typeface="Fira Sans Condensed"/>
                <a:ea typeface="Fira Sans Condensed"/>
                <a:cs typeface="Fira Sans Condensed"/>
                <a:sym typeface="Fira Sans Condensed"/>
              </a:rPr>
              <a:t>Timing</a:t>
            </a:r>
          </a:p>
          <a:p>
            <a:pPr indent="-491054">
              <a:buSzPts val="2200"/>
              <a:buFont typeface="Fira Sans Condensed"/>
              <a:buChar char="●"/>
            </a:pPr>
            <a:r>
              <a:rPr lang="en-GB" sz="2933" dirty="0">
                <a:latin typeface="Fira Sans Condensed"/>
                <a:ea typeface="Fira Sans Condensed"/>
                <a:cs typeface="Fira Sans Condensed"/>
                <a:sym typeface="Fira Sans Condensed"/>
              </a:rPr>
              <a:t>Medium</a:t>
            </a:r>
          </a:p>
          <a:p>
            <a:pPr indent="-491054">
              <a:buSzPts val="2200"/>
              <a:buFont typeface="Fira Sans Condensed"/>
              <a:buChar char="●"/>
            </a:pPr>
            <a:r>
              <a:rPr lang="en-GB" sz="2933" dirty="0">
                <a:latin typeface="Fira Sans Condensed"/>
                <a:ea typeface="Fira Sans Condensed"/>
                <a:cs typeface="Fira Sans Condensed"/>
                <a:sym typeface="Fira Sans Condensed"/>
              </a:rPr>
              <a:t>Dishonest responses</a:t>
            </a:r>
          </a:p>
          <a:p>
            <a:pPr indent="-491054">
              <a:buSzPts val="2200"/>
              <a:buFont typeface="Fira Sans Condensed"/>
              <a:buChar char="●"/>
            </a:pPr>
            <a:r>
              <a:rPr lang="en-GB" sz="2933" dirty="0">
                <a:latin typeface="Fira Sans Condensed"/>
                <a:ea typeface="Fira Sans Condensed"/>
                <a:cs typeface="Fira Sans Condensed"/>
                <a:sym typeface="Fira Sans Condensed"/>
              </a:rPr>
              <a:t>Nonresponse bias</a:t>
            </a:r>
          </a:p>
          <a:p>
            <a:pPr indent="-491054">
              <a:buSzPts val="2200"/>
              <a:buFont typeface="Fira Sans Condensed"/>
              <a:buChar char="●"/>
            </a:pPr>
            <a:r>
              <a:rPr lang="en-GB" sz="2933" dirty="0">
                <a:latin typeface="Fira Sans Condensed"/>
                <a:ea typeface="Fira Sans Condensed"/>
                <a:cs typeface="Fira Sans Condensed"/>
                <a:sym typeface="Fira Sans Condensed"/>
              </a:rPr>
              <a:t>Non-representative sampling </a:t>
            </a: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indent="-491054">
              <a:buSzPts val="2200"/>
              <a:buFont typeface="Fira Sans Condensed"/>
              <a:buChar char="●"/>
            </a:pPr>
            <a:endParaRPr lang="en-GB" sz="2933" dirty="0">
              <a:latin typeface="Fira Sans Condensed"/>
              <a:ea typeface="Fira Sans Condensed"/>
              <a:cs typeface="Fira Sans Condensed"/>
              <a:sym typeface="Fira Sans Condensed"/>
            </a:endParaRPr>
          </a:p>
          <a:p>
            <a:pPr marL="118531" indent="0" algn="ctr">
              <a:buSzPts val="2200"/>
              <a:buNone/>
            </a:pPr>
            <a:r>
              <a:rPr lang="en-GB" sz="2933" b="1" dirty="0">
                <a:latin typeface="Fira Sans Condensed"/>
                <a:ea typeface="Fira Sans Condensed"/>
                <a:cs typeface="Fira Sans Condensed"/>
                <a:sym typeface="Fira Sans Condensed"/>
              </a:rPr>
              <a:t>In a well-designed survey, we need to consider how each of these factors may impact our conclusions.</a:t>
            </a:r>
            <a:endParaRPr sz="2667" b="1"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34857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91B3500-7742-D884-9B81-296523B564DF}"/>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6B327202-34DB-1C10-A9D3-5FE83F52D667}"/>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795D0AF5-64B9-D878-8776-F7F13679C61B}"/>
              </a:ext>
            </a:extLst>
          </p:cNvPr>
          <p:cNvSpPr txBox="1">
            <a:spLocks noGrp="1"/>
          </p:cNvSpPr>
          <p:nvPr>
            <p:ph type="subTitle" idx="4294967295"/>
          </p:nvPr>
        </p:nvSpPr>
        <p:spPr>
          <a:xfrm>
            <a:off x="2483600" y="2886141"/>
            <a:ext cx="7224800" cy="1085718"/>
          </a:xfrm>
          <a:prstGeom prst="rect">
            <a:avLst/>
          </a:prstGeom>
        </p:spPr>
        <p:txBody>
          <a:bodyPr spcFirstLastPara="1" vert="horz" wrap="square" lIns="121900" tIns="121900" rIns="121900" bIns="121900" rtlCol="0" anchor="t" anchorCtr="0">
            <a:normAutofit/>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The Basics (Terminology)</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888323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98C5910-A500-156E-CD1B-D22494DD0E56}"/>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831539BB-E999-D6F4-F579-20D7CBC52BFD}"/>
              </a:ext>
            </a:extLst>
          </p:cNvPr>
          <p:cNvSpPr txBox="1">
            <a:spLocks noGrp="1"/>
          </p:cNvSpPr>
          <p:nvPr>
            <p:ph type="title"/>
          </p:nvPr>
        </p:nvSpPr>
        <p:spPr>
          <a:xfrm>
            <a:off x="1035855" y="1633103"/>
            <a:ext cx="10120289" cy="3591794"/>
          </a:xfrm>
          <a:prstGeom prst="rect">
            <a:avLst/>
          </a:prstGeom>
        </p:spPr>
        <p:txBody>
          <a:bodyPr spcFirstLastPara="1" vert="horz" wrap="square" lIns="121900" tIns="121900" rIns="121900" bIns="121900" rtlCol="0" anchor="t" anchorCtr="0">
            <a:noAutofit/>
          </a:bodyPr>
          <a:lstStyle/>
          <a:p>
            <a:pPr algn="ctr"/>
            <a:r>
              <a:rPr lang="en-US" sz="4000" dirty="0">
                <a:latin typeface="Fira Sans" panose="020F0502020204030204" pitchFamily="34" charset="0"/>
              </a:rPr>
              <a:t>“Sampling consists of selecting some part of a population to observe so that one may estimate something about the whole population.”</a:t>
            </a:r>
            <a:br>
              <a:rPr lang="en-US" sz="4000" dirty="0">
                <a:latin typeface="Fira Sans" panose="020F0502020204030204" pitchFamily="34" charset="0"/>
              </a:rPr>
            </a:br>
            <a:br>
              <a:rPr lang="en-US" sz="4000" dirty="0">
                <a:latin typeface="Fira Sans" panose="020F0502020204030204" pitchFamily="34" charset="0"/>
              </a:rPr>
            </a:br>
            <a:r>
              <a:rPr lang="en-US" sz="2400" i="1" dirty="0">
                <a:latin typeface="Fira Sans" panose="020F0502020204030204" pitchFamily="34" charset="0"/>
              </a:rPr>
              <a:t>Thompson, ‘Sampling: Third Edition’ (2012)</a:t>
            </a:r>
            <a:br>
              <a:rPr lang="en-US" sz="2400" dirty="0">
                <a:latin typeface="Fira Sans" panose="020F0502020204030204" pitchFamily="34" charset="0"/>
              </a:rPr>
            </a:br>
            <a:endParaRPr sz="2400" dirty="0">
              <a:latin typeface="Fira Sans" panose="020F0502020204030204" pitchFamily="34" charset="0"/>
              <a:sym typeface="Fira Sans Condensed"/>
            </a:endParaRPr>
          </a:p>
        </p:txBody>
      </p:sp>
    </p:spTree>
    <p:extLst>
      <p:ext uri="{BB962C8B-B14F-4D97-AF65-F5344CB8AC3E}">
        <p14:creationId xmlns:p14="http://schemas.microsoft.com/office/powerpoint/2010/main" val="195294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F7EBEFA7-4D31-231B-72B5-4FB61AF879D1}"/>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6C36580-D283-92BA-6E79-E5371902849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What is a population?</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664C57C9-4D4C-E76E-20B5-FFC40407C216}"/>
              </a:ext>
            </a:extLst>
          </p:cNvPr>
          <p:cNvSpPr txBox="1">
            <a:spLocks noGrp="1"/>
          </p:cNvSpPr>
          <p:nvPr>
            <p:ph type="body" idx="1"/>
          </p:nvPr>
        </p:nvSpPr>
        <p:spPr>
          <a:xfrm>
            <a:off x="415600" y="1536633"/>
            <a:ext cx="11360800" cy="2803873"/>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b="1" dirty="0">
                <a:solidFill>
                  <a:srgbClr val="009242"/>
                </a:solidFill>
                <a:latin typeface="Fira Sans Condensed"/>
                <a:ea typeface="Fira Sans Condensed"/>
                <a:cs typeface="Fira Sans Condensed"/>
                <a:sym typeface="Fira Sans Condensed"/>
              </a:rPr>
              <a:t>Population</a:t>
            </a:r>
            <a:r>
              <a:rPr lang="en-US" sz="3200" dirty="0">
                <a:latin typeface="Fira Sans Condensed"/>
                <a:ea typeface="Fira Sans Condensed"/>
                <a:cs typeface="Fira Sans Condensed"/>
                <a:sym typeface="Fira Sans Condensed"/>
              </a:rPr>
              <a:t> </a:t>
            </a:r>
          </a:p>
          <a:p>
            <a:pPr lvl="1" indent="-491054">
              <a:buSzPts val="2200"/>
              <a:buFont typeface="Fira Sans Condensed"/>
              <a:buChar char="●"/>
            </a:pPr>
            <a:r>
              <a:rPr lang="en-US" sz="2800" dirty="0">
                <a:latin typeface="Fira Sans Condensed"/>
                <a:ea typeface="Fira Sans Condensed"/>
                <a:cs typeface="Fira Sans Condensed"/>
                <a:sym typeface="Fira Sans Condensed"/>
              </a:rPr>
              <a:t>Real or hypothetical set of units with characteristics of attributes that can be modeled by random variables</a:t>
            </a:r>
          </a:p>
          <a:p>
            <a:pPr lvl="1" indent="-491054">
              <a:buSzPts val="2200"/>
              <a:buFont typeface="Fira Sans Condensed"/>
              <a:buChar char="●"/>
            </a:pPr>
            <a:r>
              <a:rPr lang="en-US" sz="2800" dirty="0">
                <a:latin typeface="Fira Sans Condensed"/>
                <a:ea typeface="Fira Sans Condensed"/>
                <a:cs typeface="Fira Sans Condensed"/>
                <a:sym typeface="Fira Sans Condensed"/>
              </a:rPr>
              <a:t>Can be infinite or finite</a:t>
            </a:r>
          </a:p>
          <a:p>
            <a:pPr lvl="1" indent="-491054">
              <a:buSzPts val="2200"/>
              <a:buFont typeface="Fira Sans Condensed"/>
              <a:buChar char="●"/>
            </a:pPr>
            <a:r>
              <a:rPr lang="en-US" sz="2800" dirty="0">
                <a:latin typeface="Fira Sans Condensed"/>
                <a:ea typeface="Fira Sans Condensed"/>
                <a:cs typeface="Fira Sans Condensed"/>
                <a:sym typeface="Fira Sans Condensed"/>
              </a:rPr>
              <a:t>Inclusion and exclusion criteria must be clearly defined</a:t>
            </a:r>
          </a:p>
          <a:p>
            <a:pPr indent="-491054">
              <a:buSzPts val="2200"/>
              <a:buFont typeface="Fira Sans Condensed"/>
              <a:buChar char="●"/>
            </a:pP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2771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GB" b="1" dirty="0">
                <a:solidFill>
                  <a:srgbClr val="009242"/>
                </a:solidFill>
                <a:latin typeface="Fira Sans Condensed"/>
                <a:ea typeface="Fira Sans Condensed"/>
                <a:cs typeface="Fira Sans Condensed"/>
                <a:sym typeface="Fira Sans Condensed"/>
              </a:rPr>
              <a:t>Sampling </a:t>
            </a:r>
            <a:r>
              <a:rPr lang="en-GB" b="1" dirty="0">
                <a:latin typeface="Fira Sans Condensed"/>
                <a:ea typeface="Fira Sans Condensed"/>
                <a:cs typeface="Fira Sans Condensed"/>
                <a:sym typeface="Fira Sans Condensed"/>
              </a:rPr>
              <a:t>and</a:t>
            </a:r>
            <a:r>
              <a:rPr lang="en-GB" b="1" dirty="0">
                <a:solidFill>
                  <a:srgbClr val="009242"/>
                </a:solidFill>
                <a:latin typeface="Fira Sans Condensed"/>
                <a:ea typeface="Fira Sans Condensed"/>
                <a:cs typeface="Fira Sans Condensed"/>
                <a:sym typeface="Fira Sans Condensed"/>
              </a:rPr>
              <a:t> </a:t>
            </a:r>
            <a:r>
              <a:rPr lang="en-GB" b="1" dirty="0">
                <a:solidFill>
                  <a:srgbClr val="1608C8"/>
                </a:solidFill>
                <a:latin typeface="Fira Sans Condensed"/>
                <a:ea typeface="Fira Sans Condensed"/>
                <a:cs typeface="Fira Sans Condensed"/>
                <a:sym typeface="Fira Sans Condensed"/>
              </a:rPr>
              <a:t>Data Visualization</a:t>
            </a:r>
            <a:endParaRPr b="1" dirty="0">
              <a:solidFill>
                <a:srgbClr val="1608C8"/>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GB" b="1" dirty="0">
                <a:solidFill>
                  <a:schemeClr val="dk1"/>
                </a:solidFill>
                <a:latin typeface="Fira Sans Condensed"/>
                <a:ea typeface="Fira Sans Condensed"/>
                <a:cs typeface="Fira Sans Condensed"/>
                <a:sym typeface="Fira Sans Condensed"/>
              </a:rPr>
              <a:t>Course Intro</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415600" y="5338467"/>
            <a:ext cx="11360800" cy="9012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1600"/>
              </a:spcBef>
              <a:spcAft>
                <a:spcPts val="1600"/>
              </a:spcAft>
              <a:buNone/>
            </a:pPr>
            <a:r>
              <a:rPr lang="en-GB" sz="2133" dirty="0">
                <a:latin typeface="Fira Sans Condensed"/>
                <a:ea typeface="Fira Sans Condensed"/>
                <a:cs typeface="Fira Sans Condensed"/>
                <a:sym typeface="Fira Sans Condensed"/>
              </a:rPr>
              <a:t>Data Sciences Institute, University of Toronto</a:t>
            </a:r>
            <a:endParaRPr sz="2133" dirty="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173C6B10-7295-53D7-F6CA-CF5AFB360A27}"/>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B3F55BA-A0B1-361D-6884-152A86B89A2D}"/>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Population levels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68AC5060-1AFB-63E0-6A3C-A41E764CBA36}"/>
              </a:ext>
            </a:extLst>
          </p:cNvPr>
          <p:cNvSpPr txBox="1">
            <a:spLocks noGrp="1"/>
          </p:cNvSpPr>
          <p:nvPr>
            <p:ph type="body" idx="1"/>
          </p:nvPr>
        </p:nvSpPr>
        <p:spPr>
          <a:xfrm>
            <a:off x="415600" y="1536633"/>
            <a:ext cx="11360800" cy="3868744"/>
          </a:xfrm>
          <a:prstGeom prst="rect">
            <a:avLst/>
          </a:prstGeom>
        </p:spPr>
        <p:txBody>
          <a:bodyPr spcFirstLastPara="1" vert="horz" wrap="square" lIns="121900" tIns="121900" rIns="121900" bIns="121900" rtlCol="0" anchor="t" anchorCtr="0">
            <a:noAutofit/>
          </a:bodyPr>
          <a:lstStyle/>
          <a:p>
            <a:pPr indent="-491054">
              <a:buSzPts val="2200"/>
              <a:buFont typeface="Fira Sans Condensed"/>
              <a:buChar char="●"/>
            </a:pPr>
            <a:r>
              <a:rPr lang="en-US" sz="3600" b="1" dirty="0">
                <a:solidFill>
                  <a:srgbClr val="009242"/>
                </a:solidFill>
                <a:latin typeface="Fira Sans Condensed"/>
                <a:ea typeface="Fira Sans Condensed"/>
                <a:cs typeface="Fira Sans Condensed"/>
                <a:sym typeface="Fira Sans Condensed"/>
              </a:rPr>
              <a:t>Target population </a:t>
            </a:r>
            <a:r>
              <a:rPr lang="en-US" sz="3600" dirty="0">
                <a:latin typeface="Fira Sans Condensed"/>
                <a:ea typeface="Fira Sans Condensed"/>
                <a:cs typeface="Fira Sans Condensed"/>
                <a:sym typeface="Fira Sans Condensed"/>
              </a:rPr>
              <a:t>= all units covered by our study objective</a:t>
            </a:r>
          </a:p>
          <a:p>
            <a:pPr indent="-491054">
              <a:buSzPts val="2200"/>
              <a:buFont typeface="Fira Sans Condensed"/>
              <a:buChar char="●"/>
            </a:pPr>
            <a:r>
              <a:rPr lang="en-US" sz="3600" b="1" dirty="0">
                <a:solidFill>
                  <a:srgbClr val="009242"/>
                </a:solidFill>
                <a:latin typeface="Fira Sans Condensed"/>
                <a:sym typeface="Fira Sans Condensed"/>
              </a:rPr>
              <a:t>Frame population </a:t>
            </a:r>
            <a:r>
              <a:rPr lang="en-US" sz="3600" dirty="0">
                <a:latin typeface="Fira Sans Condensed"/>
                <a:ea typeface="Fira Sans Condensed"/>
                <a:cs typeface="Fira Sans Condensed"/>
                <a:sym typeface="Fira Sans Condensed"/>
              </a:rPr>
              <a:t>= all units covered by our sampling frame (the parts of our population we take our sample from)</a:t>
            </a:r>
          </a:p>
          <a:p>
            <a:pPr indent="-491054">
              <a:buSzPts val="2200"/>
              <a:buFont typeface="Fira Sans Condensed"/>
              <a:buChar char="●"/>
            </a:pPr>
            <a:r>
              <a:rPr lang="en-US" sz="3600" b="1" dirty="0">
                <a:solidFill>
                  <a:srgbClr val="009242"/>
                </a:solidFill>
                <a:latin typeface="Fira Sans Condensed"/>
                <a:sym typeface="Fira Sans Condensed"/>
              </a:rPr>
              <a:t>Sampled population </a:t>
            </a:r>
            <a:r>
              <a:rPr lang="en-US" sz="3600" dirty="0">
                <a:latin typeface="Fira Sans Condensed"/>
                <a:ea typeface="Fira Sans Condensed"/>
                <a:cs typeface="Fira Sans Condensed"/>
                <a:sym typeface="Fira Sans Condensed"/>
              </a:rPr>
              <a:t>= what we actually collected responses from</a:t>
            </a:r>
            <a:endParaRPr sz="36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211575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58E2F2-9A69-775F-C32B-96BD02B01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51" y="668337"/>
            <a:ext cx="11405698" cy="552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AEE26722-B079-5F20-BEA7-2EDE604A464E}"/>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99468B54-DBF3-707B-8749-325ADA5281CF}"/>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Why sampling?</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EE562754-414B-AA6D-2736-AE2D1F1B76C7}"/>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Sampling lets us collect data about individuals (</a:t>
            </a:r>
            <a:r>
              <a:rPr lang="en-US" sz="3200" b="1" dirty="0">
                <a:solidFill>
                  <a:srgbClr val="00B050"/>
                </a:solidFill>
                <a:latin typeface="Fira Sans Condensed"/>
                <a:ea typeface="Fira Sans Condensed"/>
                <a:cs typeface="Fira Sans Condensed"/>
                <a:sym typeface="Fira Sans Condensed"/>
              </a:rPr>
              <a:t>sampling units</a:t>
            </a:r>
            <a:r>
              <a:rPr lang="en-US" sz="3200" dirty="0">
                <a:latin typeface="Fira Sans Condensed"/>
                <a:ea typeface="Fira Sans Condensed"/>
                <a:cs typeface="Fira Sans Condensed"/>
                <a:sym typeface="Fira Sans Condensed"/>
              </a:rPr>
              <a:t>) from only a subset of our target population, called our </a:t>
            </a:r>
            <a:r>
              <a:rPr lang="en-US" sz="3200" b="1" dirty="0">
                <a:solidFill>
                  <a:srgbClr val="009242"/>
                </a:solidFill>
                <a:latin typeface="Fira Sans Condensed"/>
                <a:ea typeface="Fira Sans Condensed"/>
                <a:cs typeface="Fira Sans Condensed"/>
                <a:sym typeface="Fira Sans Condensed"/>
              </a:rPr>
              <a:t>sample</a:t>
            </a:r>
            <a:r>
              <a:rPr lang="en-US" sz="3200" dirty="0">
                <a:latin typeface="Fira Sans Condensed"/>
                <a:ea typeface="Fira Sans Condensed"/>
                <a:cs typeface="Fira Sans Condensed"/>
                <a:sym typeface="Fira Sans Condensed"/>
              </a:rPr>
              <a:t>, and make inferences about the whole population</a:t>
            </a:r>
          </a:p>
          <a:p>
            <a:pPr indent="-491054">
              <a:buSzPts val="2200"/>
              <a:buFont typeface="Fira Sans Condensed"/>
              <a:buChar char="●"/>
            </a:pPr>
            <a:r>
              <a:rPr lang="en-US" sz="3200" dirty="0">
                <a:latin typeface="Fira Sans Condensed"/>
                <a:ea typeface="Fira Sans Condensed"/>
                <a:cs typeface="Fira Sans Condensed"/>
                <a:sym typeface="Fira Sans Condensed"/>
              </a:rPr>
              <a:t>This is more cost- and time-efficient than sampling an entire population; usually easier and more realistic </a:t>
            </a:r>
          </a:p>
          <a:p>
            <a:pPr indent="-491054">
              <a:buSzPts val="2200"/>
              <a:buFont typeface="Fira Sans Condensed"/>
              <a:buChar char="●"/>
            </a:pPr>
            <a:endParaRPr lang="en-US" sz="3200" dirty="0">
              <a:latin typeface="Fira Sans Condensed"/>
              <a:ea typeface="Fira Sans Condensed"/>
              <a:cs typeface="Fira Sans Condensed"/>
              <a:sym typeface="Fira Sans Condensed"/>
            </a:endParaRPr>
          </a:p>
          <a:p>
            <a:pPr marL="118531" indent="0" algn="ctr">
              <a:buSzPts val="2200"/>
              <a:buNone/>
            </a:pPr>
            <a:r>
              <a:rPr lang="en-US" sz="3200" b="1" dirty="0">
                <a:latin typeface="Fira Sans Condensed"/>
                <a:ea typeface="Fira Sans Condensed"/>
                <a:cs typeface="Fira Sans Condensed"/>
                <a:sym typeface="Fira Sans Condensed"/>
              </a:rPr>
              <a:t>How do we collect samples?</a:t>
            </a:r>
          </a:p>
          <a:p>
            <a:pPr indent="-491054">
              <a:buSzPts val="2200"/>
              <a:buFont typeface="Fira Sans Condensed"/>
              <a:buChar char="●"/>
            </a:pP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6886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E5B008DB-D581-2BEE-FC78-4B2B8888F2F9}"/>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816439FE-A207-32C2-D798-7D7B4695E3BB}"/>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B6C3B49D-35D2-9961-FF26-4E16855021D7}"/>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“A </a:t>
            </a:r>
            <a:r>
              <a:rPr lang="en-US" sz="3200" b="1" dirty="0">
                <a:solidFill>
                  <a:srgbClr val="009242"/>
                </a:solidFill>
                <a:latin typeface="Fira Sans Condensed"/>
                <a:ea typeface="Fira Sans Condensed"/>
                <a:cs typeface="Fira Sans Condensed"/>
                <a:sym typeface="Fira Sans Condensed"/>
              </a:rPr>
              <a:t>survey</a:t>
            </a:r>
            <a:r>
              <a:rPr lang="en-US" sz="3200" dirty="0">
                <a:latin typeface="Fira Sans Condensed"/>
                <a:ea typeface="Fira Sans Condensed"/>
                <a:cs typeface="Fira Sans Condensed"/>
                <a:sym typeface="Fira Sans Condensed"/>
              </a:rPr>
              <a:t> is an investigation about the characteristics of a given population by means of collecting data from a sample of that population and estimating their characteristics through the systematic use of statistical methodology.” (OECD)</a:t>
            </a: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32243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1D12D103-E65C-9F5E-D440-8788E7428D03}"/>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3528ACB6-4E4A-0BD3-E6CF-2EC4AD915175}"/>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E76FADBC-72D0-17CC-92FC-662F38888901}"/>
              </a:ext>
            </a:extLst>
          </p:cNvPr>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US" sz="3200" dirty="0">
                <a:latin typeface="Fira Sans Condensed"/>
                <a:ea typeface="Fira Sans Condensed"/>
                <a:cs typeface="Fira Sans Condensed"/>
                <a:sym typeface="Fira Sans Condensed"/>
              </a:rPr>
              <a:t>“The term </a:t>
            </a:r>
            <a:r>
              <a:rPr lang="en-US" sz="3200" b="1" dirty="0">
                <a:solidFill>
                  <a:srgbClr val="009242"/>
                </a:solidFill>
                <a:latin typeface="Fira Sans Condensed"/>
                <a:ea typeface="Fira Sans Condensed"/>
                <a:cs typeface="Fira Sans Condensed"/>
                <a:sym typeface="Fira Sans Condensed"/>
              </a:rPr>
              <a:t>survey</a:t>
            </a:r>
            <a:r>
              <a:rPr lang="en-US" sz="3200" dirty="0">
                <a:latin typeface="Fira Sans Condensed"/>
                <a:ea typeface="Fira Sans Condensed"/>
                <a:cs typeface="Fira Sans Condensed"/>
                <a:sym typeface="Fira Sans Condensed"/>
              </a:rPr>
              <a:t> covers any activity that collects or acquires statistical data. Included are censuses, sample surveys, the collection of data from administrative records and derived statistical activities” (Statistics Canada)</a:t>
            </a:r>
            <a:endParaRPr sz="32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099974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Surveys</a:t>
            </a:r>
            <a:endParaRPr b="1" dirty="0">
              <a:latin typeface="Fira Sans Condensed"/>
              <a:ea typeface="Fira Sans Condensed"/>
              <a:cs typeface="Fira Sans Condensed"/>
              <a:sym typeface="Fira Sans Condensed"/>
            </a:endParaRPr>
          </a:p>
        </p:txBody>
      </p:sp>
      <p:pic>
        <p:nvPicPr>
          <p:cNvPr id="2051" name="Picture 3">
            <a:extLst>
              <a:ext uri="{FF2B5EF4-FFF2-40B4-BE49-F238E27FC236}">
                <a16:creationId xmlns:a16="http://schemas.microsoft.com/office/drawing/2014/main" id="{E2718277-CE33-42B8-4170-F04E235B7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744" y="2203240"/>
            <a:ext cx="4983714" cy="329511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981B8BCD-A81D-A69C-027D-A2FE55C8F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57" y="2203240"/>
            <a:ext cx="4310743" cy="3233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0A0A309B-F071-BFF0-A103-78C72F052DA4}"/>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BCC36142-C5B5-BAD5-C608-4FCB9F5694A2}"/>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Exploring Samples (Together)</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CC97225B-2C5E-0836-6BE7-CBDABDFD207B}"/>
              </a:ext>
            </a:extLst>
          </p:cNvPr>
          <p:cNvSpPr txBox="1">
            <a:spLocks noGrp="1"/>
          </p:cNvSpPr>
          <p:nvPr>
            <p:ph type="body" idx="1"/>
          </p:nvPr>
        </p:nvSpPr>
        <p:spPr>
          <a:xfrm>
            <a:off x="415600" y="1536633"/>
            <a:ext cx="11360800" cy="3366671"/>
          </a:xfrm>
          <a:prstGeom prst="rect">
            <a:avLst/>
          </a:prstGeom>
        </p:spPr>
        <p:txBody>
          <a:bodyPr spcFirstLastPara="1" vert="horz" wrap="square" lIns="121900" tIns="121900" rIns="121900" bIns="121900" rtlCol="0" anchor="t" anchorCtr="0">
            <a:normAutofit/>
          </a:bodyPr>
          <a:lstStyle/>
          <a:p>
            <a:pPr marL="118531" indent="0">
              <a:buSzPts val="2200"/>
              <a:buNone/>
            </a:pPr>
            <a:r>
              <a:rPr lang="en-US" sz="3200" dirty="0">
                <a:latin typeface="Fira Sans Condensed"/>
                <a:ea typeface="Fira Sans Condensed"/>
                <a:cs typeface="Fira Sans Condensed"/>
                <a:sym typeface="Fira Sans Condensed"/>
              </a:rPr>
              <a:t>A pilot survey for The Canadian Longitudinal Study on Aging (CLSA) was conducted in the province of Ontario. The survey intended to cover the general population of the province with age 45–80 (inclusive). Survey questionnaires were sent to randomly selected individuals through regular mail. Individuals and their mailing addresses were selected and obtained from the Provincial Health Records.</a:t>
            </a:r>
            <a:endParaRPr sz="3200" dirty="0">
              <a:latin typeface="Fira Sans Condensed"/>
              <a:ea typeface="Fira Sans Condensed"/>
              <a:cs typeface="Fira Sans Condensed"/>
              <a:sym typeface="Fira Sans Condensed"/>
            </a:endParaRPr>
          </a:p>
        </p:txBody>
      </p:sp>
      <p:sp>
        <p:nvSpPr>
          <p:cNvPr id="3" name="TextBox 2">
            <a:extLst>
              <a:ext uri="{FF2B5EF4-FFF2-40B4-BE49-F238E27FC236}">
                <a16:creationId xmlns:a16="http://schemas.microsoft.com/office/drawing/2014/main" id="{013DE944-77E9-8CAB-B3C3-B315A41F1DF2}"/>
              </a:ext>
            </a:extLst>
          </p:cNvPr>
          <p:cNvSpPr txBox="1"/>
          <p:nvPr/>
        </p:nvSpPr>
        <p:spPr>
          <a:xfrm>
            <a:off x="2286000" y="5029962"/>
            <a:ext cx="7620000" cy="1569660"/>
          </a:xfrm>
          <a:prstGeom prst="rect">
            <a:avLst/>
          </a:prstGeom>
          <a:noFill/>
        </p:spPr>
        <p:txBody>
          <a:bodyPr wrap="square">
            <a:spAutoFit/>
          </a:bodyPr>
          <a:lstStyle/>
          <a:p>
            <a:pPr algn="ctr"/>
            <a:r>
              <a:rPr lang="en-US" sz="3200" b="1" dirty="0">
                <a:latin typeface="Fira Sans Condensed"/>
              </a:rPr>
              <a:t>What are the target population, sampling units, frame population, and sampled population?</a:t>
            </a:r>
            <a:endParaRPr lang="en-CA" sz="3200" b="1" dirty="0">
              <a:latin typeface="Fira Sans Condensed"/>
            </a:endParaRPr>
          </a:p>
        </p:txBody>
      </p:sp>
    </p:spTree>
    <p:extLst>
      <p:ext uri="{BB962C8B-B14F-4D97-AF65-F5344CB8AC3E}">
        <p14:creationId xmlns:p14="http://schemas.microsoft.com/office/powerpoint/2010/main" val="310372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768A1268-16A1-D770-E46E-2A259A8FF8DA}"/>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6C28446E-51B1-F6AE-8391-05BADE868E58}"/>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Activity: Exploring Samples (Try it!)</a:t>
            </a:r>
            <a:endParaRPr b="1" dirty="0">
              <a:latin typeface="Fira Sans Condensed"/>
              <a:ea typeface="Fira Sans Condensed"/>
              <a:cs typeface="Fira Sans Condensed"/>
              <a:sym typeface="Fira Sans Condensed"/>
            </a:endParaRPr>
          </a:p>
        </p:txBody>
      </p:sp>
      <p:sp>
        <p:nvSpPr>
          <p:cNvPr id="68" name="Google Shape;68;p15">
            <a:extLst>
              <a:ext uri="{FF2B5EF4-FFF2-40B4-BE49-F238E27FC236}">
                <a16:creationId xmlns:a16="http://schemas.microsoft.com/office/drawing/2014/main" id="{37C50B1B-4D6E-9AB8-4AD0-CC7947BA314C}"/>
              </a:ext>
            </a:extLst>
          </p:cNvPr>
          <p:cNvSpPr txBox="1">
            <a:spLocks noGrp="1"/>
          </p:cNvSpPr>
          <p:nvPr>
            <p:ph type="body" idx="1"/>
          </p:nvPr>
        </p:nvSpPr>
        <p:spPr>
          <a:xfrm>
            <a:off x="415600" y="1536633"/>
            <a:ext cx="11360800" cy="3750984"/>
          </a:xfrm>
          <a:prstGeom prst="rect">
            <a:avLst/>
          </a:prstGeom>
        </p:spPr>
        <p:txBody>
          <a:bodyPr spcFirstLastPara="1" vert="horz" wrap="square" lIns="121900" tIns="121900" rIns="121900" bIns="121900" rtlCol="0" anchor="t" anchorCtr="0">
            <a:noAutofit/>
          </a:bodyPr>
          <a:lstStyle/>
          <a:p>
            <a:pPr marL="118531" indent="0">
              <a:buSzPts val="2200"/>
              <a:buNone/>
            </a:pPr>
            <a:r>
              <a:rPr lang="en-US" dirty="0">
                <a:latin typeface="Fira Sans Condensed"/>
                <a:ea typeface="Fira Sans Condensed"/>
                <a:cs typeface="Fira Sans Condensed"/>
                <a:sym typeface="Fira Sans Condensed"/>
              </a:rPr>
              <a:t>A teacher wanted to find the average number of hours each week spent on watching TV by 4 and 5 year old children in Waterloo. She conducted a survey using the list of 123 kindergartens administered by the Waterloo Region District School Board. She first randomly selected ten kindergartens from the list. Within each kindergarten, she was able to obtain a complete list of all 4 and 5 year old children, with contact information for their guardians. She then randomly selected 50 children from the list and mailed the survey to their guardians. The sample data were compiled from completed and returned surveys.</a:t>
            </a:r>
            <a:endParaRPr dirty="0">
              <a:latin typeface="Fira Sans Condensed"/>
              <a:ea typeface="Fira Sans Condensed"/>
              <a:cs typeface="Fira Sans Condensed"/>
              <a:sym typeface="Fira Sans Condensed"/>
            </a:endParaRPr>
          </a:p>
        </p:txBody>
      </p:sp>
      <p:sp>
        <p:nvSpPr>
          <p:cNvPr id="3" name="TextBox 2">
            <a:extLst>
              <a:ext uri="{FF2B5EF4-FFF2-40B4-BE49-F238E27FC236}">
                <a16:creationId xmlns:a16="http://schemas.microsoft.com/office/drawing/2014/main" id="{339DA398-AF09-D82B-1435-AD3F013B3215}"/>
              </a:ext>
            </a:extLst>
          </p:cNvPr>
          <p:cNvSpPr txBox="1"/>
          <p:nvPr/>
        </p:nvSpPr>
        <p:spPr>
          <a:xfrm>
            <a:off x="858078" y="5440779"/>
            <a:ext cx="10475843" cy="1077218"/>
          </a:xfrm>
          <a:prstGeom prst="rect">
            <a:avLst/>
          </a:prstGeom>
          <a:noFill/>
        </p:spPr>
        <p:txBody>
          <a:bodyPr wrap="square">
            <a:spAutoFit/>
          </a:bodyPr>
          <a:lstStyle/>
          <a:p>
            <a:pPr algn="ctr"/>
            <a:r>
              <a:rPr lang="en-US" sz="3200" b="1" dirty="0">
                <a:latin typeface="Fira Sans Condensed"/>
              </a:rPr>
              <a:t>What are the target population, sampling units, frame population, and sampled population?</a:t>
            </a:r>
            <a:endParaRPr lang="en-CA" sz="3200" b="1" dirty="0">
              <a:latin typeface="Fira Sans Condensed"/>
            </a:endParaRPr>
          </a:p>
        </p:txBody>
      </p:sp>
    </p:spTree>
    <p:extLst>
      <p:ext uri="{BB962C8B-B14F-4D97-AF65-F5344CB8AC3E}">
        <p14:creationId xmlns:p14="http://schemas.microsoft.com/office/powerpoint/2010/main" val="411265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8C6103D-5350-BAE5-2C05-A6AC360AAC46}"/>
            </a:ext>
          </a:extLst>
        </p:cNvPr>
        <p:cNvGrpSpPr/>
        <p:nvPr/>
      </p:nvGrpSpPr>
      <p:grpSpPr>
        <a:xfrm>
          <a:off x="0" y="0"/>
          <a:ext cx="0" cy="0"/>
          <a:chOff x="0" y="0"/>
          <a:chExt cx="0" cy="0"/>
        </a:xfrm>
      </p:grpSpPr>
      <p:sp>
        <p:nvSpPr>
          <p:cNvPr id="73" name="Google Shape;73;p16">
            <a:extLst>
              <a:ext uri="{FF2B5EF4-FFF2-40B4-BE49-F238E27FC236}">
                <a16:creationId xmlns:a16="http://schemas.microsoft.com/office/drawing/2014/main" id="{27FA0836-2611-F09A-40B2-42EA59A63FA6}"/>
              </a:ext>
            </a:extLst>
          </p:cNvPr>
          <p:cNvSpPr/>
          <p:nvPr/>
        </p:nvSpPr>
        <p:spPr>
          <a:xfrm>
            <a:off x="230133" y="253133"/>
            <a:ext cx="11736800" cy="6374800"/>
          </a:xfrm>
          <a:prstGeom prst="rect">
            <a:avLst/>
          </a:prstGeom>
          <a:solidFill>
            <a:srgbClr val="009242"/>
          </a:solidFill>
          <a:ln>
            <a:noFill/>
          </a:ln>
        </p:spPr>
        <p:txBody>
          <a:bodyPr spcFirstLastPara="1" wrap="square" lIns="121900" tIns="121900" rIns="121900" bIns="121900" anchor="ctr" anchorCtr="0">
            <a:noAutofit/>
          </a:bodyPr>
          <a:lstStyle/>
          <a:p>
            <a:endParaRPr sz="2400"/>
          </a:p>
        </p:txBody>
      </p:sp>
      <p:sp>
        <p:nvSpPr>
          <p:cNvPr id="74" name="Google Shape;74;p16">
            <a:extLst>
              <a:ext uri="{FF2B5EF4-FFF2-40B4-BE49-F238E27FC236}">
                <a16:creationId xmlns:a16="http://schemas.microsoft.com/office/drawing/2014/main" id="{D438A51A-CAAB-6A6F-1DB0-38EDF14D4CD0}"/>
              </a:ext>
            </a:extLst>
          </p:cNvPr>
          <p:cNvSpPr txBox="1">
            <a:spLocks noGrp="1"/>
          </p:cNvSpPr>
          <p:nvPr>
            <p:ph type="subTitle" idx="4294967295"/>
          </p:nvPr>
        </p:nvSpPr>
        <p:spPr>
          <a:xfrm>
            <a:off x="2483600" y="2886141"/>
            <a:ext cx="7224800" cy="1085718"/>
          </a:xfrm>
          <a:prstGeom prst="rect">
            <a:avLst/>
          </a:prstGeom>
        </p:spPr>
        <p:txBody>
          <a:bodyPr spcFirstLastPara="1" vert="horz" wrap="square" lIns="121900" tIns="121900" rIns="121900" bIns="121900" rtlCol="0" anchor="t" anchorCtr="0">
            <a:normAutofit fontScale="92500"/>
          </a:bodyPr>
          <a:lstStyle/>
          <a:p>
            <a:pPr marL="0" indent="0" algn="ctr">
              <a:spcBef>
                <a:spcPts val="0"/>
              </a:spcBef>
              <a:spcAft>
                <a:spcPts val="1600"/>
              </a:spcAft>
              <a:buNone/>
            </a:pPr>
            <a:r>
              <a:rPr lang="en-GB" sz="4267" b="1" dirty="0">
                <a:solidFill>
                  <a:schemeClr val="lt1"/>
                </a:solidFill>
                <a:latin typeface="Fira Sans Condensed"/>
                <a:ea typeface="Fira Sans Condensed"/>
                <a:cs typeface="Fira Sans Condensed"/>
                <a:sym typeface="Fira Sans Condensed"/>
              </a:rPr>
              <a:t>What will we cover in this course?</a:t>
            </a:r>
            <a:endParaRPr sz="4267" b="1" dirty="0">
              <a:solidFill>
                <a:schemeClr val="lt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36218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DE48A80-117A-8B01-7619-E417FEBB74D0}"/>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D2DA9DB4-8336-3947-C427-339C23A23614}"/>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Coming Up…</a:t>
            </a:r>
            <a:endParaRPr b="1" dirty="0">
              <a:latin typeface="Fira Sans Condensed"/>
              <a:ea typeface="Fira Sans Condensed"/>
              <a:cs typeface="Fira Sans Condensed"/>
              <a:sym typeface="Fira Sans Condensed"/>
            </a:endParaRPr>
          </a:p>
        </p:txBody>
      </p:sp>
      <p:sp>
        <p:nvSpPr>
          <p:cNvPr id="194" name="Google Shape;194;p34">
            <a:extLst>
              <a:ext uri="{FF2B5EF4-FFF2-40B4-BE49-F238E27FC236}">
                <a16:creationId xmlns:a16="http://schemas.microsoft.com/office/drawing/2014/main" id="{ED3E5877-F176-0B71-C5EF-6553981A8855}"/>
              </a:ext>
            </a:extLst>
          </p:cNvPr>
          <p:cNvSpPr txBox="1">
            <a:spLocks noGrp="1"/>
          </p:cNvSpPr>
          <p:nvPr>
            <p:ph type="body" idx="1"/>
          </p:nvPr>
        </p:nvSpPr>
        <p:spPr>
          <a:xfrm>
            <a:off x="415600" y="1536633"/>
            <a:ext cx="11360800" cy="50840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GB" sz="3600" dirty="0">
                <a:latin typeface="Fira Sans Condensed"/>
                <a:ea typeface="Fira Sans Condensed"/>
                <a:cs typeface="Fira Sans Condensed"/>
                <a:sym typeface="Fira Sans Condensed"/>
              </a:rPr>
              <a:t>Probability 101</a:t>
            </a:r>
          </a:p>
          <a:p>
            <a:pPr indent="-491054">
              <a:buSzPts val="2200"/>
              <a:buFont typeface="Fira Sans Condensed"/>
              <a:buChar char="●"/>
            </a:pPr>
            <a:r>
              <a:rPr lang="en-GB" sz="3600" dirty="0">
                <a:latin typeface="Fira Sans Condensed"/>
                <a:ea typeface="Fira Sans Condensed"/>
                <a:cs typeface="Fira Sans Condensed"/>
                <a:sym typeface="Fira Sans Condensed"/>
              </a:rPr>
              <a:t>Populations and Samples</a:t>
            </a:r>
          </a:p>
          <a:p>
            <a:pPr indent="-491054">
              <a:buSzPts val="2200"/>
              <a:buFont typeface="Fira Sans Condensed"/>
              <a:buChar char="●"/>
            </a:pPr>
            <a:r>
              <a:rPr lang="en-GB" sz="3600" dirty="0">
                <a:latin typeface="Fira Sans Condensed"/>
                <a:ea typeface="Fira Sans Condensed"/>
                <a:cs typeface="Fira Sans Condensed"/>
                <a:sym typeface="Fira Sans Condensed"/>
              </a:rPr>
              <a:t>Types of Samples </a:t>
            </a:r>
          </a:p>
          <a:p>
            <a:pPr lvl="1" indent="-491054">
              <a:buSzPts val="2200"/>
              <a:buFont typeface="Fira Sans Condensed"/>
              <a:buChar char="●"/>
            </a:pPr>
            <a:r>
              <a:rPr lang="en-GB" sz="3200" dirty="0">
                <a:latin typeface="Fira Sans Condensed"/>
                <a:ea typeface="Fira Sans Condensed"/>
                <a:cs typeface="Fira Sans Condensed"/>
                <a:sym typeface="Fira Sans Condensed"/>
              </a:rPr>
              <a:t>Simple Random Samples, Stratified Samples, Cluster Samples, Resampling</a:t>
            </a:r>
          </a:p>
          <a:p>
            <a:pPr indent="-491054">
              <a:buSzPts val="2200"/>
              <a:buFont typeface="Fira Sans Condensed"/>
              <a:buChar char="●"/>
            </a:pPr>
            <a:r>
              <a:rPr lang="en-GB" sz="3600" dirty="0">
                <a:latin typeface="Fira Sans Condensed"/>
                <a:ea typeface="Fira Sans Condensed"/>
                <a:cs typeface="Fira Sans Condensed"/>
                <a:sym typeface="Fira Sans Condensed"/>
              </a:rPr>
              <a:t>Errors in Sampling</a:t>
            </a:r>
          </a:p>
          <a:p>
            <a:pPr indent="-491054">
              <a:buSzPts val="2200"/>
              <a:buFont typeface="Fira Sans Condensed"/>
              <a:buChar char="●"/>
            </a:pPr>
            <a:r>
              <a:rPr lang="en-GB" sz="3600" dirty="0">
                <a:latin typeface="Fira Sans Condensed"/>
                <a:ea typeface="Fira Sans Condensed"/>
                <a:cs typeface="Fira Sans Condensed"/>
                <a:sym typeface="Fira Sans Condensed"/>
              </a:rPr>
              <a:t>Survey Quality and Design</a:t>
            </a:r>
          </a:p>
          <a:p>
            <a:pPr indent="-491054">
              <a:buSzPts val="2200"/>
              <a:buFont typeface="Fira Sans Condensed"/>
              <a:buChar char="●"/>
            </a:pPr>
            <a:r>
              <a:rPr lang="en-GB" sz="3600" dirty="0">
                <a:latin typeface="Fira Sans Condensed"/>
                <a:ea typeface="Fira Sans Condensed"/>
                <a:cs typeface="Fira Sans Condensed"/>
                <a:sym typeface="Fira Sans Condensed"/>
              </a:rPr>
              <a:t>Sampling Ethics and Privacy</a:t>
            </a:r>
          </a:p>
        </p:txBody>
      </p:sp>
    </p:spTree>
    <p:extLst>
      <p:ext uri="{BB962C8B-B14F-4D97-AF65-F5344CB8AC3E}">
        <p14:creationId xmlns:p14="http://schemas.microsoft.com/office/powerpoint/2010/main" val="367002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035856" y="725563"/>
            <a:ext cx="10120289" cy="5406875"/>
          </a:xfrm>
          <a:prstGeom prst="rect">
            <a:avLst/>
          </a:prstGeom>
        </p:spPr>
        <p:txBody>
          <a:bodyPr spcFirstLastPara="1" vert="horz" wrap="square" lIns="121900" tIns="121900" rIns="121900" bIns="121900" rtlCol="0" anchor="t" anchorCtr="0">
            <a:noAutofit/>
          </a:bodyPr>
          <a:lstStyle/>
          <a:p>
            <a:pPr algn="ctr"/>
            <a:r>
              <a:rPr lang="en-US" sz="4000" dirty="0">
                <a:latin typeface="Fira Sans" panose="020F0502020204030204" pitchFamily="34" charset="0"/>
              </a:rPr>
              <a:t>I wish to acknowledge this land on which the University of Toronto operates. For thousands of years it has been the traditional land of the Huron-Wendat, the Seneca, and the </a:t>
            </a:r>
            <a:r>
              <a:rPr lang="en-US" sz="4000" dirty="0" err="1">
                <a:latin typeface="Fira Sans" panose="020F0502020204030204" pitchFamily="34" charset="0"/>
              </a:rPr>
              <a:t>Mississaugas</a:t>
            </a:r>
            <a:r>
              <a:rPr lang="en-US" sz="4000" dirty="0">
                <a:latin typeface="Fira Sans" panose="020F0502020204030204" pitchFamily="34" charset="0"/>
              </a:rPr>
              <a:t> of the Credit. Today, this meeting place is still the home to many Indigenous people from across Turtle Island and we are grateful to have the opportunity to work on this land.</a:t>
            </a:r>
            <a:endParaRPr sz="4000" dirty="0">
              <a:latin typeface="Fira Sans" panose="020F0502020204030204" pitchFamily="34" charset="0"/>
              <a:ea typeface="Fira Sans Condensed"/>
              <a:cs typeface="Fira Sans Condensed"/>
              <a:sym typeface="Fira Sans Condensed"/>
            </a:endParaRPr>
          </a:p>
        </p:txBody>
      </p:sp>
    </p:spTree>
    <p:extLst>
      <p:ext uri="{BB962C8B-B14F-4D97-AF65-F5344CB8AC3E}">
        <p14:creationId xmlns:p14="http://schemas.microsoft.com/office/powerpoint/2010/main" val="1641689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Guest Speaker</a:t>
            </a:r>
            <a:endParaRPr b="1" dirty="0">
              <a:latin typeface="Fira Sans Condensed"/>
              <a:ea typeface="Fira Sans Condensed"/>
              <a:cs typeface="Fira Sans Condensed"/>
              <a:sym typeface="Fira Sans Condensed"/>
            </a:endParaRPr>
          </a:p>
        </p:txBody>
      </p:sp>
      <p:pic>
        <p:nvPicPr>
          <p:cNvPr id="4" name="Picture 3">
            <a:extLst>
              <a:ext uri="{FF2B5EF4-FFF2-40B4-BE49-F238E27FC236}">
                <a16:creationId xmlns:a16="http://schemas.microsoft.com/office/drawing/2014/main" id="{F6479333-D557-C127-B497-2FE254D97E42}"/>
              </a:ext>
            </a:extLst>
          </p:cNvPr>
          <p:cNvPicPr>
            <a:picLocks noChangeAspect="1"/>
          </p:cNvPicPr>
          <p:nvPr/>
        </p:nvPicPr>
        <p:blipFill>
          <a:blip r:embed="rId3"/>
          <a:stretch>
            <a:fillRect/>
          </a:stretch>
        </p:blipFill>
        <p:spPr>
          <a:xfrm>
            <a:off x="1004604" y="1882950"/>
            <a:ext cx="10182792" cy="4103513"/>
          </a:xfrm>
          <a:prstGeom prst="rect">
            <a:avLst/>
          </a:prstGeom>
        </p:spPr>
      </p:pic>
    </p:spTree>
    <p:extLst>
      <p:ext uri="{BB962C8B-B14F-4D97-AF65-F5344CB8AC3E}">
        <p14:creationId xmlns:p14="http://schemas.microsoft.com/office/powerpoint/2010/main" val="273438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Guest Speaker</a:t>
            </a:r>
            <a:endParaRPr b="1" dirty="0">
              <a:latin typeface="Fira Sans Condensed"/>
              <a:ea typeface="Fira Sans Condensed"/>
              <a:cs typeface="Fira Sans Condensed"/>
              <a:sym typeface="Fira Sans Condensed"/>
            </a:endParaRPr>
          </a:p>
        </p:txBody>
      </p:sp>
      <p:pic>
        <p:nvPicPr>
          <p:cNvPr id="3" name="Picture 2">
            <a:extLst>
              <a:ext uri="{FF2B5EF4-FFF2-40B4-BE49-F238E27FC236}">
                <a16:creationId xmlns:a16="http://schemas.microsoft.com/office/drawing/2014/main" id="{933D81AA-52A7-46BA-BDA7-7A2FEF7525CD}"/>
              </a:ext>
            </a:extLst>
          </p:cNvPr>
          <p:cNvPicPr>
            <a:picLocks noChangeAspect="1"/>
          </p:cNvPicPr>
          <p:nvPr/>
        </p:nvPicPr>
        <p:blipFill>
          <a:blip r:embed="rId3"/>
          <a:stretch>
            <a:fillRect/>
          </a:stretch>
        </p:blipFill>
        <p:spPr>
          <a:xfrm>
            <a:off x="1081606" y="1356967"/>
            <a:ext cx="10028789" cy="5232853"/>
          </a:xfrm>
          <a:prstGeom prst="rect">
            <a:avLst/>
          </a:prstGeom>
        </p:spPr>
      </p:pic>
    </p:spTree>
    <p:extLst>
      <p:ext uri="{BB962C8B-B14F-4D97-AF65-F5344CB8AC3E}">
        <p14:creationId xmlns:p14="http://schemas.microsoft.com/office/powerpoint/2010/main" val="314942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Assignments</a:t>
            </a:r>
            <a:endParaRPr b="1" dirty="0">
              <a:latin typeface="Fira Sans Condensed"/>
              <a:ea typeface="Fira Sans Condensed"/>
              <a:cs typeface="Fira Sans Condensed"/>
              <a:sym typeface="Fira Sans Condensed"/>
            </a:endParaRPr>
          </a:p>
        </p:txBody>
      </p:sp>
      <p:pic>
        <p:nvPicPr>
          <p:cNvPr id="5" name="Picture 4" descr="A person in a suit&#10;&#10;Description automatically generated">
            <a:extLst>
              <a:ext uri="{FF2B5EF4-FFF2-40B4-BE49-F238E27FC236}">
                <a16:creationId xmlns:a16="http://schemas.microsoft.com/office/drawing/2014/main" id="{1BBAAE4E-7957-5B05-E8C4-1F7B6EC558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788390" y="1918457"/>
            <a:ext cx="6615220" cy="3730984"/>
          </a:xfrm>
          <a:prstGeom prst="rect">
            <a:avLst/>
          </a:prstGeom>
        </p:spPr>
      </p:pic>
    </p:spTree>
    <p:extLst>
      <p:ext uri="{BB962C8B-B14F-4D97-AF65-F5344CB8AC3E}">
        <p14:creationId xmlns:p14="http://schemas.microsoft.com/office/powerpoint/2010/main" val="2872885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Submitting your work!</a:t>
            </a:r>
            <a:endParaRPr b="1" dirty="0">
              <a:latin typeface="Fira Sans Condensed"/>
              <a:ea typeface="Fira Sans Condensed"/>
              <a:cs typeface="Fira Sans Condensed"/>
              <a:sym typeface="Fira Sans Condensed"/>
            </a:endParaRPr>
          </a:p>
        </p:txBody>
      </p:sp>
      <p:sp>
        <p:nvSpPr>
          <p:cNvPr id="329" name="Google Shape;329;p53"/>
          <p:cNvSpPr txBox="1"/>
          <p:nvPr/>
        </p:nvSpPr>
        <p:spPr>
          <a:xfrm>
            <a:off x="575400" y="1470633"/>
            <a:ext cx="11041200" cy="1378799"/>
          </a:xfrm>
          <a:prstGeom prst="rect">
            <a:avLst/>
          </a:prstGeom>
          <a:noFill/>
          <a:ln>
            <a:noFill/>
          </a:ln>
        </p:spPr>
        <p:txBody>
          <a:bodyPr spcFirstLastPara="1" wrap="square" lIns="121900" tIns="121900" rIns="121900" bIns="121900" anchor="t" anchorCtr="0">
            <a:spAutoFit/>
          </a:bodyPr>
          <a:lstStyle/>
          <a:p>
            <a:pPr marL="609585" indent="-507987">
              <a:lnSpc>
                <a:spcPct val="115000"/>
              </a:lnSpc>
              <a:buClr>
                <a:schemeClr val="dk2"/>
              </a:buClr>
              <a:buSzPts val="2400"/>
              <a:buFont typeface="Fira Sans Condensed"/>
              <a:buChar char="●"/>
            </a:pPr>
            <a:r>
              <a:rPr lang="en-CA" sz="3200" dirty="0">
                <a:solidFill>
                  <a:schemeClr val="dk2"/>
                </a:solidFill>
                <a:latin typeface="Fira Sans Condensed"/>
                <a:ea typeface="Fira Sans Condensed"/>
                <a:cs typeface="Fira Sans Condensed"/>
                <a:sym typeface="Fira Sans Condensed"/>
              </a:rPr>
              <a:t>Google folders?</a:t>
            </a:r>
          </a:p>
          <a:p>
            <a:pPr marL="609585" indent="-507987">
              <a:lnSpc>
                <a:spcPct val="115000"/>
              </a:lnSpc>
              <a:buClr>
                <a:schemeClr val="dk2"/>
              </a:buClr>
              <a:buSzPts val="2400"/>
              <a:buFont typeface="Fira Sans Condensed"/>
              <a:buChar char="●"/>
            </a:pPr>
            <a:r>
              <a:rPr lang="en-CA" sz="3200" dirty="0">
                <a:solidFill>
                  <a:schemeClr val="dk2"/>
                </a:solidFill>
                <a:latin typeface="Fira Sans Condensed"/>
                <a:ea typeface="Fira Sans Condensed"/>
                <a:cs typeface="Fira Sans Condensed"/>
                <a:sym typeface="Fira Sans Condensed"/>
              </a:rPr>
              <a:t>Google forms!</a:t>
            </a:r>
            <a:endParaRPr sz="3200" dirty="0">
              <a:solidFill>
                <a:schemeClr val="dk2"/>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197641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Learning Outcomes</a:t>
            </a:r>
            <a:endParaRPr b="1" dirty="0">
              <a:latin typeface="Fira Sans Condensed"/>
              <a:ea typeface="Fira Sans Condensed"/>
              <a:cs typeface="Fira Sans Condensed"/>
              <a:sym typeface="Fira Sans Condensed"/>
            </a:endParaRPr>
          </a:p>
        </p:txBody>
      </p:sp>
      <p:sp>
        <p:nvSpPr>
          <p:cNvPr id="4" name="Google Shape;335;p54">
            <a:extLst>
              <a:ext uri="{FF2B5EF4-FFF2-40B4-BE49-F238E27FC236}">
                <a16:creationId xmlns:a16="http://schemas.microsoft.com/office/drawing/2014/main" id="{EDBFF811-43B4-A8B3-6A25-B0565D6F64C2}"/>
              </a:ext>
            </a:extLst>
          </p:cNvPr>
          <p:cNvSpPr txBox="1"/>
          <p:nvPr/>
        </p:nvSpPr>
        <p:spPr>
          <a:xfrm>
            <a:off x="415600" y="1549526"/>
            <a:ext cx="113608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Develop </a:t>
            </a:r>
            <a:r>
              <a:rPr lang="en-US" sz="3200" dirty="0">
                <a:latin typeface="Fira Sans Condensed"/>
                <a:ea typeface="Fira Sans Condensed"/>
                <a:cs typeface="Fira Sans Condensed"/>
                <a:sym typeface="Fira Sans Condensed"/>
              </a:rPr>
              <a:t>ability to implement simple </a:t>
            </a:r>
            <a:r>
              <a:rPr lang="en-US" sz="3200" b="1" dirty="0">
                <a:latin typeface="Fira Sans Condensed"/>
                <a:ea typeface="Fira Sans Condensed"/>
                <a:cs typeface="Fira Sans Condensed"/>
                <a:sym typeface="Fira Sans Condensed"/>
              </a:rPr>
              <a:t>probability samples</a:t>
            </a:r>
            <a:r>
              <a:rPr lang="en-US" sz="3200" dirty="0">
                <a:latin typeface="Fira Sans Condensed"/>
                <a:ea typeface="Fira Sans Condensed"/>
                <a:cs typeface="Fira Sans Condensed"/>
                <a:sym typeface="Fira Sans Condensed"/>
              </a:rPr>
              <a:t>.</a:t>
            </a:r>
            <a:endParaRPr sz="3200" dirty="0">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U</a:t>
            </a:r>
            <a:r>
              <a:rPr lang="en-US" sz="3200" dirty="0" err="1">
                <a:latin typeface="Fira Sans Condensed"/>
                <a:ea typeface="Fira Sans Condensed"/>
                <a:cs typeface="Fira Sans Condensed"/>
                <a:sym typeface="Fira Sans Condensed"/>
              </a:rPr>
              <a:t>nderstand</a:t>
            </a:r>
            <a:r>
              <a:rPr lang="en-US" sz="3200" dirty="0">
                <a:latin typeface="Fira Sans Condensed"/>
                <a:ea typeface="Fira Sans Condensed"/>
                <a:cs typeface="Fira Sans Condensed"/>
                <a:sym typeface="Fira Sans Condensed"/>
              </a:rPr>
              <a:t> more </a:t>
            </a:r>
            <a:r>
              <a:rPr lang="en-US" sz="3200" b="1" dirty="0">
                <a:latin typeface="Fira Sans Condensed"/>
                <a:ea typeface="Fira Sans Condensed"/>
                <a:cs typeface="Fira Sans Condensed"/>
                <a:sym typeface="Fira Sans Condensed"/>
              </a:rPr>
              <a:t>complicated sampling procedures </a:t>
            </a:r>
            <a:r>
              <a:rPr lang="en-US" sz="3200" dirty="0">
                <a:latin typeface="Fira Sans Condensed"/>
                <a:ea typeface="Fira Sans Condensed"/>
                <a:cs typeface="Fira Sans Condensed"/>
                <a:sym typeface="Fira Sans Condensed"/>
              </a:rPr>
              <a:t>and the tradeoffs involved.</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Identify and understand</a:t>
            </a:r>
            <a:r>
              <a:rPr lang="en-US" sz="3200" b="1" dirty="0">
                <a:latin typeface="Fira Sans Condensed"/>
                <a:ea typeface="Fira Sans Condensed"/>
                <a:cs typeface="Fira Sans Condensed"/>
                <a:sym typeface="Fira Sans Condensed"/>
              </a:rPr>
              <a:t> sources of error or inaccuracies </a:t>
            </a:r>
            <a:r>
              <a:rPr lang="en-US" sz="3200" dirty="0">
                <a:latin typeface="Fira Sans Condensed"/>
                <a:ea typeface="Fira Sans Condensed"/>
                <a:cs typeface="Fira Sans Condensed"/>
                <a:sym typeface="Fira Sans Condensed"/>
              </a:rPr>
              <a:t>in data as a result of sampling strategies.</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Develop intuition around </a:t>
            </a:r>
            <a:r>
              <a:rPr lang="en-US" sz="3200" b="1" dirty="0">
                <a:latin typeface="Fira Sans Condensed"/>
                <a:ea typeface="Fira Sans Condensed"/>
                <a:cs typeface="Fira Sans Condensed"/>
                <a:sym typeface="Fira Sans Condensed"/>
              </a:rPr>
              <a:t>survey quality</a:t>
            </a:r>
            <a:r>
              <a:rPr lang="en-US" sz="3200" dirty="0">
                <a:latin typeface="Fira Sans Condensed"/>
                <a:ea typeface="Fira Sans Condensed"/>
                <a:cs typeface="Fira Sans Condensed"/>
                <a:sym typeface="Fira Sans Condensed"/>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EF0AF65F-5DE0-10EE-1657-F094FB6130FB}"/>
            </a:ext>
          </a:extLst>
        </p:cNvPr>
        <p:cNvGrpSpPr/>
        <p:nvPr/>
      </p:nvGrpSpPr>
      <p:grpSpPr>
        <a:xfrm>
          <a:off x="0" y="0"/>
          <a:ext cx="0" cy="0"/>
          <a:chOff x="0" y="0"/>
          <a:chExt cx="0" cy="0"/>
        </a:xfrm>
      </p:grpSpPr>
      <p:sp>
        <p:nvSpPr>
          <p:cNvPr id="193" name="Google Shape;193;p34">
            <a:extLst>
              <a:ext uri="{FF2B5EF4-FFF2-40B4-BE49-F238E27FC236}">
                <a16:creationId xmlns:a16="http://schemas.microsoft.com/office/drawing/2014/main" id="{20E01929-2874-B3C2-C651-1524EAB22EF1}"/>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Learning Outcomes</a:t>
            </a:r>
            <a:endParaRPr b="1" dirty="0">
              <a:latin typeface="Fira Sans Condensed"/>
              <a:ea typeface="Fira Sans Condensed"/>
              <a:cs typeface="Fira Sans Condensed"/>
              <a:sym typeface="Fira Sans Condensed"/>
            </a:endParaRPr>
          </a:p>
        </p:txBody>
      </p:sp>
      <p:sp>
        <p:nvSpPr>
          <p:cNvPr id="4" name="Google Shape;335;p54">
            <a:extLst>
              <a:ext uri="{FF2B5EF4-FFF2-40B4-BE49-F238E27FC236}">
                <a16:creationId xmlns:a16="http://schemas.microsoft.com/office/drawing/2014/main" id="{B4BC5DD6-DFE5-6CD7-D0E8-2CFEE0950B85}"/>
              </a:ext>
            </a:extLst>
          </p:cNvPr>
          <p:cNvSpPr txBox="1"/>
          <p:nvPr/>
        </p:nvSpPr>
        <p:spPr>
          <a:xfrm>
            <a:off x="415600" y="1549526"/>
            <a:ext cx="113608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Develop </a:t>
            </a:r>
            <a:r>
              <a:rPr lang="en-US" sz="3200" dirty="0">
                <a:latin typeface="Fira Sans Condensed"/>
                <a:ea typeface="Fira Sans Condensed"/>
                <a:cs typeface="Fira Sans Condensed"/>
                <a:sym typeface="Fira Sans Condensed"/>
              </a:rPr>
              <a:t>ability to implement simple </a:t>
            </a:r>
            <a:r>
              <a:rPr lang="en-US" sz="3200" b="1" dirty="0">
                <a:latin typeface="Fira Sans Condensed"/>
                <a:ea typeface="Fira Sans Condensed"/>
                <a:cs typeface="Fira Sans Condensed"/>
                <a:sym typeface="Fira Sans Condensed"/>
              </a:rPr>
              <a:t>probability samples</a:t>
            </a:r>
            <a:r>
              <a:rPr lang="en-US" sz="3200" dirty="0">
                <a:latin typeface="Fira Sans Condensed"/>
                <a:ea typeface="Fira Sans Condensed"/>
                <a:cs typeface="Fira Sans Condensed"/>
                <a:sym typeface="Fira Sans Condensed"/>
              </a:rPr>
              <a:t>.</a:t>
            </a:r>
            <a:endParaRPr sz="3200" dirty="0">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3200" dirty="0">
                <a:latin typeface="Fira Sans Condensed"/>
                <a:ea typeface="Fira Sans Condensed"/>
                <a:cs typeface="Fira Sans Condensed"/>
                <a:sym typeface="Fira Sans Condensed"/>
              </a:rPr>
              <a:t>U</a:t>
            </a:r>
            <a:r>
              <a:rPr lang="en-US" sz="3200" dirty="0" err="1">
                <a:latin typeface="Fira Sans Condensed"/>
                <a:ea typeface="Fira Sans Condensed"/>
                <a:cs typeface="Fira Sans Condensed"/>
                <a:sym typeface="Fira Sans Condensed"/>
              </a:rPr>
              <a:t>nderstand</a:t>
            </a:r>
            <a:r>
              <a:rPr lang="en-US" sz="3200" dirty="0">
                <a:latin typeface="Fira Sans Condensed"/>
                <a:ea typeface="Fira Sans Condensed"/>
                <a:cs typeface="Fira Sans Condensed"/>
                <a:sym typeface="Fira Sans Condensed"/>
              </a:rPr>
              <a:t> more </a:t>
            </a:r>
            <a:r>
              <a:rPr lang="en-US" sz="3200" b="1" dirty="0">
                <a:latin typeface="Fira Sans Condensed"/>
                <a:ea typeface="Fira Sans Condensed"/>
                <a:cs typeface="Fira Sans Condensed"/>
                <a:sym typeface="Fira Sans Condensed"/>
              </a:rPr>
              <a:t>complicated sampling procedures </a:t>
            </a:r>
            <a:r>
              <a:rPr lang="en-US" sz="3200" dirty="0">
                <a:latin typeface="Fira Sans Condensed"/>
                <a:ea typeface="Fira Sans Condensed"/>
                <a:cs typeface="Fira Sans Condensed"/>
                <a:sym typeface="Fira Sans Condensed"/>
              </a:rPr>
              <a:t>and the tradeoffs involved.</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Identify and understand</a:t>
            </a:r>
            <a:r>
              <a:rPr lang="en-US" sz="3200" b="1" dirty="0">
                <a:latin typeface="Fira Sans Condensed"/>
                <a:ea typeface="Fira Sans Condensed"/>
                <a:cs typeface="Fira Sans Condensed"/>
                <a:sym typeface="Fira Sans Condensed"/>
              </a:rPr>
              <a:t> sources of error or inaccuracies </a:t>
            </a:r>
            <a:r>
              <a:rPr lang="en-US" sz="3200" dirty="0">
                <a:latin typeface="Fira Sans Condensed"/>
                <a:ea typeface="Fira Sans Condensed"/>
                <a:cs typeface="Fira Sans Condensed"/>
                <a:sym typeface="Fira Sans Condensed"/>
              </a:rPr>
              <a:t>in data as a result of sampling strategies.</a:t>
            </a:r>
          </a:p>
          <a:p>
            <a:pPr marL="457200" lvl="0" indent="-381000" algn="l" rtl="0">
              <a:lnSpc>
                <a:spcPct val="115000"/>
              </a:lnSpc>
              <a:spcBef>
                <a:spcPts val="0"/>
              </a:spcBef>
              <a:spcAft>
                <a:spcPts val="0"/>
              </a:spcAft>
              <a:buClr>
                <a:schemeClr val="dk2"/>
              </a:buClr>
              <a:buSzPts val="2400"/>
              <a:buFont typeface="Fira Sans Condensed"/>
              <a:buAutoNum type="arabicPeriod"/>
            </a:pPr>
            <a:r>
              <a:rPr lang="en-US" sz="3200" dirty="0">
                <a:latin typeface="Fira Sans Condensed"/>
                <a:ea typeface="Fira Sans Condensed"/>
                <a:cs typeface="Fira Sans Condensed"/>
                <a:sym typeface="Fira Sans Condensed"/>
              </a:rPr>
              <a:t>Develop intuition around </a:t>
            </a:r>
            <a:r>
              <a:rPr lang="en-US" sz="3200" b="1" dirty="0">
                <a:latin typeface="Fira Sans Condensed"/>
                <a:ea typeface="Fira Sans Condensed"/>
                <a:cs typeface="Fira Sans Condensed"/>
                <a:sym typeface="Fira Sans Condensed"/>
              </a:rPr>
              <a:t>survey quality</a:t>
            </a:r>
            <a:r>
              <a:rPr lang="en-US" sz="3200" dirty="0">
                <a:latin typeface="Fira Sans Condensed"/>
                <a:ea typeface="Fira Sans Condensed"/>
                <a:cs typeface="Fira Sans Condensed"/>
                <a:sym typeface="Fira Sans Condensed"/>
              </a:rPr>
              <a:t>.</a:t>
            </a:r>
          </a:p>
        </p:txBody>
      </p:sp>
      <p:sp>
        <p:nvSpPr>
          <p:cNvPr id="3" name="TextBox 2">
            <a:extLst>
              <a:ext uri="{FF2B5EF4-FFF2-40B4-BE49-F238E27FC236}">
                <a16:creationId xmlns:a16="http://schemas.microsoft.com/office/drawing/2014/main" id="{CAD3E126-C373-6374-6202-A9469489F75B}"/>
              </a:ext>
            </a:extLst>
          </p:cNvPr>
          <p:cNvSpPr txBox="1"/>
          <p:nvPr/>
        </p:nvSpPr>
        <p:spPr>
          <a:xfrm>
            <a:off x="1199908" y="5308474"/>
            <a:ext cx="9792183" cy="1200329"/>
          </a:xfrm>
          <a:prstGeom prst="rect">
            <a:avLst/>
          </a:prstGeom>
          <a:noFill/>
        </p:spPr>
        <p:txBody>
          <a:bodyPr wrap="square">
            <a:spAutoFit/>
          </a:bodyPr>
          <a:lstStyle/>
          <a:p>
            <a:pPr marL="118531" indent="0" algn="ctr">
              <a:buSzPts val="2200"/>
              <a:buNone/>
            </a:pPr>
            <a:r>
              <a:rPr lang="en-US" sz="3600" b="1" dirty="0">
                <a:solidFill>
                  <a:srgbClr val="009242"/>
                </a:solidFill>
                <a:latin typeface="Fira Sans Condensed"/>
                <a:ea typeface="Fira Sans Condensed"/>
                <a:cs typeface="Fira Sans Condensed"/>
                <a:sym typeface="Fira Sans Condensed"/>
              </a:rPr>
              <a:t>Be able to choose and justify a sampling approach based on your data science objectives </a:t>
            </a:r>
          </a:p>
        </p:txBody>
      </p:sp>
    </p:spTree>
    <p:extLst>
      <p:ext uri="{BB962C8B-B14F-4D97-AF65-F5344CB8AC3E}">
        <p14:creationId xmlns:p14="http://schemas.microsoft.com/office/powerpoint/2010/main" val="164461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5" name="Picture 4" descr="A bear standing on its hind legs behind a fence&#10;&#10;Description automatically generated">
            <a:extLst>
              <a:ext uri="{FF2B5EF4-FFF2-40B4-BE49-F238E27FC236}">
                <a16:creationId xmlns:a16="http://schemas.microsoft.com/office/drawing/2014/main" id="{3C0D7D1A-EF28-D2C9-25D9-71A256615F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02896" y="1707625"/>
            <a:ext cx="7386209" cy="39633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descr="Cartoon character holding clothes and ironing">
            <a:extLst>
              <a:ext uri="{FF2B5EF4-FFF2-40B4-BE49-F238E27FC236}">
                <a16:creationId xmlns:a16="http://schemas.microsoft.com/office/drawing/2014/main" id="{F4AD0E15-663C-CE07-6141-CE8FABE040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21000" y="1149350"/>
            <a:ext cx="6350000" cy="4559300"/>
          </a:xfrm>
          <a:prstGeom prst="rect">
            <a:avLst/>
          </a:prstGeom>
        </p:spPr>
      </p:pic>
    </p:spTree>
    <p:extLst>
      <p:ext uri="{BB962C8B-B14F-4D97-AF65-F5344CB8AC3E}">
        <p14:creationId xmlns:p14="http://schemas.microsoft.com/office/powerpoint/2010/main" val="259465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CA" sz="3200" dirty="0">
                <a:latin typeface="Fira Sans Condensed"/>
                <a:ea typeface="Fira Sans Condensed"/>
                <a:cs typeface="Fira Sans Condensed"/>
                <a:sym typeface="Fira Sans Condensed"/>
              </a:rPr>
              <a:t>Explain the structure of this course</a:t>
            </a:r>
          </a:p>
          <a:p>
            <a:pPr indent="-491054">
              <a:buSzPts val="2200"/>
              <a:buFont typeface="Fira Sans Condensed"/>
              <a:buChar char="●"/>
            </a:pPr>
            <a:r>
              <a:rPr lang="en-GB" sz="3200" dirty="0">
                <a:latin typeface="Fira Sans Condensed"/>
                <a:ea typeface="Fira Sans Condensed"/>
                <a:cs typeface="Fira Sans Condensed"/>
                <a:sym typeface="Fira Sans Condensed"/>
              </a:rPr>
              <a:t>Go through an overview of what to expect in the rest of this course (high-level)</a:t>
            </a:r>
          </a:p>
          <a:p>
            <a:pPr indent="-491054">
              <a:buSzPts val="2200"/>
              <a:buFont typeface="Fira Sans Condensed"/>
              <a:buChar char="●"/>
            </a:pPr>
            <a:r>
              <a:rPr lang="en-GB" sz="3200" dirty="0">
                <a:latin typeface="Fira Sans Condensed"/>
                <a:ea typeface="Fira Sans Condensed"/>
                <a:cs typeface="Fira Sans Condensed"/>
                <a:sym typeface="Fira Sans Condensed"/>
              </a:rPr>
              <a:t>Sampling Intro!</a:t>
            </a:r>
            <a:endParaRPr sz="3200" dirty="0">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415600" y="2900600"/>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sz="5400" b="1" dirty="0">
                <a:solidFill>
                  <a:schemeClr val="dk1"/>
                </a:solidFill>
                <a:latin typeface="Fira Sans Condensed"/>
                <a:ea typeface="Fira Sans Condensed"/>
                <a:cs typeface="Fira Sans Condensed"/>
                <a:sym typeface="Fira Sans Condensed"/>
              </a:rPr>
              <a:t>Why are we here?</a:t>
            </a:r>
            <a:endParaRPr sz="5400" b="1" dirty="0">
              <a:solidFill>
                <a:schemeClr val="dk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18078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9F110-487E-88E6-CE06-C6E28F7C12FD}"/>
              </a:ext>
            </a:extLst>
          </p:cNvPr>
          <p:cNvPicPr>
            <a:picLocks noChangeAspect="1"/>
          </p:cNvPicPr>
          <p:nvPr/>
        </p:nvPicPr>
        <p:blipFill>
          <a:blip r:embed="rId2"/>
          <a:stretch>
            <a:fillRect/>
          </a:stretch>
        </p:blipFill>
        <p:spPr>
          <a:xfrm rot="21322951">
            <a:off x="53767" y="421062"/>
            <a:ext cx="10531753" cy="1760373"/>
          </a:xfrm>
          <a:prstGeom prst="rect">
            <a:avLst/>
          </a:prstGeom>
        </p:spPr>
      </p:pic>
      <p:pic>
        <p:nvPicPr>
          <p:cNvPr id="5" name="Picture 4">
            <a:extLst>
              <a:ext uri="{FF2B5EF4-FFF2-40B4-BE49-F238E27FC236}">
                <a16:creationId xmlns:a16="http://schemas.microsoft.com/office/drawing/2014/main" id="{B7EA67DE-7E99-E56E-33AF-0A8DB9391CB8}"/>
              </a:ext>
            </a:extLst>
          </p:cNvPr>
          <p:cNvPicPr>
            <a:picLocks noChangeAspect="1"/>
          </p:cNvPicPr>
          <p:nvPr/>
        </p:nvPicPr>
        <p:blipFill>
          <a:blip r:embed="rId3"/>
          <a:stretch>
            <a:fillRect/>
          </a:stretch>
        </p:blipFill>
        <p:spPr>
          <a:xfrm rot="427678">
            <a:off x="4742889" y="1702904"/>
            <a:ext cx="7262489" cy="1569856"/>
          </a:xfrm>
          <a:prstGeom prst="rect">
            <a:avLst/>
          </a:prstGeom>
        </p:spPr>
      </p:pic>
      <p:pic>
        <p:nvPicPr>
          <p:cNvPr id="7" name="Picture 6">
            <a:extLst>
              <a:ext uri="{FF2B5EF4-FFF2-40B4-BE49-F238E27FC236}">
                <a16:creationId xmlns:a16="http://schemas.microsoft.com/office/drawing/2014/main" id="{4CCCBA5E-24B6-1A09-5541-A69D4F283AE4}"/>
              </a:ext>
            </a:extLst>
          </p:cNvPr>
          <p:cNvPicPr>
            <a:picLocks noChangeAspect="1"/>
          </p:cNvPicPr>
          <p:nvPr/>
        </p:nvPicPr>
        <p:blipFill>
          <a:blip r:embed="rId4"/>
          <a:stretch>
            <a:fillRect/>
          </a:stretch>
        </p:blipFill>
        <p:spPr>
          <a:xfrm rot="393183">
            <a:off x="193113" y="2459618"/>
            <a:ext cx="5662151" cy="4016088"/>
          </a:xfrm>
          <a:prstGeom prst="rect">
            <a:avLst/>
          </a:prstGeom>
        </p:spPr>
      </p:pic>
      <p:pic>
        <p:nvPicPr>
          <p:cNvPr id="9" name="Picture 8">
            <a:extLst>
              <a:ext uri="{FF2B5EF4-FFF2-40B4-BE49-F238E27FC236}">
                <a16:creationId xmlns:a16="http://schemas.microsoft.com/office/drawing/2014/main" id="{DCB6D07F-C26B-7034-CD7D-026843E5375C}"/>
              </a:ext>
            </a:extLst>
          </p:cNvPr>
          <p:cNvPicPr>
            <a:picLocks noChangeAspect="1"/>
          </p:cNvPicPr>
          <p:nvPr/>
        </p:nvPicPr>
        <p:blipFill rotWithShape="1">
          <a:blip r:embed="rId5"/>
          <a:srcRect b="28633"/>
          <a:stretch/>
        </p:blipFill>
        <p:spPr>
          <a:xfrm rot="21414912">
            <a:off x="2457083" y="4988553"/>
            <a:ext cx="9579170" cy="1479308"/>
          </a:xfrm>
          <a:prstGeom prst="rect">
            <a:avLst/>
          </a:prstGeom>
        </p:spPr>
      </p:pic>
      <p:pic>
        <p:nvPicPr>
          <p:cNvPr id="11" name="Picture 10">
            <a:extLst>
              <a:ext uri="{FF2B5EF4-FFF2-40B4-BE49-F238E27FC236}">
                <a16:creationId xmlns:a16="http://schemas.microsoft.com/office/drawing/2014/main" id="{B8B968BD-1940-6A05-2788-2B3ADF0752D3}"/>
              </a:ext>
            </a:extLst>
          </p:cNvPr>
          <p:cNvPicPr>
            <a:picLocks noChangeAspect="1"/>
          </p:cNvPicPr>
          <p:nvPr/>
        </p:nvPicPr>
        <p:blipFill>
          <a:blip r:embed="rId6"/>
          <a:stretch>
            <a:fillRect/>
          </a:stretch>
        </p:blipFill>
        <p:spPr>
          <a:xfrm>
            <a:off x="2008888" y="2587126"/>
            <a:ext cx="8234363" cy="1992658"/>
          </a:xfrm>
          <a:prstGeom prst="rect">
            <a:avLst/>
          </a:prstGeom>
        </p:spPr>
      </p:pic>
    </p:spTree>
    <p:extLst>
      <p:ext uri="{BB962C8B-B14F-4D97-AF65-F5344CB8AC3E}">
        <p14:creationId xmlns:p14="http://schemas.microsoft.com/office/powerpoint/2010/main" val="318605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latin typeface="Fira Sans Condensed"/>
                <a:ea typeface="Fira Sans Condensed"/>
                <a:cs typeface="Fira Sans Condensed"/>
                <a:sym typeface="Fira Sans Condensed"/>
              </a:rPr>
              <a:t>Study Design</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415600" y="1536633"/>
            <a:ext cx="10615073" cy="4555200"/>
          </a:xfrm>
          <a:prstGeom prst="rect">
            <a:avLst/>
          </a:prstGeom>
        </p:spPr>
        <p:txBody>
          <a:bodyPr spcFirstLastPara="1" vert="horz" wrap="square" lIns="121900" tIns="121900" rIns="121900" bIns="121900" rtlCol="0" anchor="t" anchorCtr="0">
            <a:normAutofit/>
          </a:bodyPr>
          <a:lstStyle/>
          <a:p>
            <a:pPr indent="-491054">
              <a:buSzPts val="2200"/>
              <a:buFont typeface="Fira Sans Condensed"/>
              <a:buChar char="●"/>
            </a:pPr>
            <a:r>
              <a:rPr lang="en-CA" sz="3200" dirty="0">
                <a:latin typeface="Fira Sans Condensed"/>
                <a:ea typeface="Fira Sans Condensed"/>
                <a:cs typeface="Fira Sans Condensed"/>
                <a:sym typeface="Fira Sans Condensed"/>
              </a:rPr>
              <a:t>What comes before and after writing our code to analyze our data in Python? </a:t>
            </a:r>
          </a:p>
          <a:p>
            <a:pPr lvl="1" indent="-491054">
              <a:buSzPts val="2200"/>
              <a:buFont typeface="Fira Sans Condensed"/>
              <a:buChar char="●"/>
            </a:pPr>
            <a:r>
              <a:rPr lang="en-CA" sz="2800" dirty="0">
                <a:latin typeface="Fira Sans Condensed"/>
                <a:ea typeface="Fira Sans Condensed"/>
                <a:cs typeface="Fira Sans Condensed"/>
                <a:sym typeface="Fira Sans Condensed"/>
              </a:rPr>
              <a:t>Where do we get the data?</a:t>
            </a:r>
          </a:p>
          <a:p>
            <a:pPr lvl="1" indent="-491054">
              <a:buSzPts val="2200"/>
              <a:buFont typeface="Fira Sans Condensed"/>
              <a:buChar char="●"/>
            </a:pPr>
            <a:r>
              <a:rPr lang="en-CA" sz="2800" dirty="0">
                <a:latin typeface="Fira Sans Condensed"/>
                <a:ea typeface="Fira Sans Condensed"/>
                <a:cs typeface="Fira Sans Condensed"/>
                <a:sym typeface="Fira Sans Condensed"/>
              </a:rPr>
              <a:t>How do we get the data? </a:t>
            </a:r>
          </a:p>
          <a:p>
            <a:pPr lvl="1" indent="-491054">
              <a:buSzPts val="2200"/>
              <a:buFont typeface="Fira Sans Condensed"/>
              <a:buChar char="●"/>
            </a:pPr>
            <a:r>
              <a:rPr lang="en-CA" sz="2800" dirty="0">
                <a:latin typeface="Fira Sans Condensed"/>
                <a:ea typeface="Fira Sans Condensed"/>
                <a:cs typeface="Fira Sans Condensed"/>
                <a:sym typeface="Fira Sans Condensed"/>
              </a:rPr>
              <a:t>Why are we collecting data in specific ways and quantities?</a:t>
            </a:r>
          </a:p>
          <a:p>
            <a:pPr lvl="1" indent="-491054">
              <a:buSzPts val="2200"/>
              <a:buFont typeface="Fira Sans Condensed"/>
              <a:buChar char="●"/>
            </a:pPr>
            <a:r>
              <a:rPr lang="en-CA" sz="2800" dirty="0">
                <a:latin typeface="Fira Sans Condensed"/>
                <a:ea typeface="Fira Sans Condensed"/>
                <a:cs typeface="Fira Sans Condensed"/>
                <a:sym typeface="Fira Sans Condensed"/>
              </a:rPr>
              <a:t>How do we communicate our results? </a:t>
            </a:r>
          </a:p>
          <a:p>
            <a:pPr lvl="1" indent="-491054">
              <a:buSzPts val="2200"/>
              <a:buFont typeface="Fira Sans Condensed"/>
              <a:buChar char="●"/>
            </a:pPr>
            <a:r>
              <a:rPr lang="en-CA" sz="2800" dirty="0">
                <a:latin typeface="Fira Sans Condensed"/>
                <a:ea typeface="Fira Sans Condensed"/>
                <a:cs typeface="Fira Sans Condensed"/>
                <a:sym typeface="Fira Sans Condensed"/>
              </a:rPr>
              <a:t>Who are our results for?</a:t>
            </a:r>
            <a:endParaRPr sz="2800" dirty="0">
              <a:latin typeface="Fira Sans Condensed"/>
              <a:ea typeface="Fira Sans Condensed"/>
              <a:cs typeface="Fira Sans Condensed"/>
              <a:sym typeface="Fira Sans Condensed"/>
            </a:endParaRPr>
          </a:p>
        </p:txBody>
      </p:sp>
      <p:pic>
        <p:nvPicPr>
          <p:cNvPr id="3" name="Picture 2" descr="A sandwich with lettuce and tomato&#10;&#10;Description automatically generated">
            <a:extLst>
              <a:ext uri="{FF2B5EF4-FFF2-40B4-BE49-F238E27FC236}">
                <a16:creationId xmlns:a16="http://schemas.microsoft.com/office/drawing/2014/main" id="{D96F63AE-D0DE-8389-F294-17C1B820B2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45817" y="4586810"/>
            <a:ext cx="2900366" cy="1927340"/>
          </a:xfrm>
          <a:prstGeom prst="rect">
            <a:avLst/>
          </a:prstGeom>
        </p:spPr>
      </p:pic>
    </p:spTree>
    <p:extLst>
      <p:ext uri="{BB962C8B-B14F-4D97-AF65-F5344CB8AC3E}">
        <p14:creationId xmlns:p14="http://schemas.microsoft.com/office/powerpoint/2010/main" val="174759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TotalTime>
  <Words>1017</Words>
  <Application>Microsoft Office PowerPoint</Application>
  <PresentationFormat>Widescreen</PresentationFormat>
  <Paragraphs>96</Paragraphs>
  <Slides>35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Fira Sans</vt:lpstr>
      <vt:lpstr>Fira Sans Condensed</vt:lpstr>
      <vt:lpstr>Office Theme</vt:lpstr>
      <vt:lpstr>PowerPoint Presentation</vt:lpstr>
      <vt:lpstr>Sampling and Data Visualization</vt:lpstr>
      <vt:lpstr>I wish to acknowledge this land on which the University of Toronto operates. For thousands of years it has been the traditional land of the Huron-Wendat, the Seneca, and the Mississaugas of the Credit. Today, this meeting place is still the home to many Indigenous people from across Turtle Island and we are grateful to have the opportunity to work on this land.</vt:lpstr>
      <vt:lpstr>PowerPoint Presentation</vt:lpstr>
      <vt:lpstr>PowerPoint Presentation</vt:lpstr>
      <vt:lpstr>We will...</vt:lpstr>
      <vt:lpstr>PowerPoint Presentation</vt:lpstr>
      <vt:lpstr>PowerPoint Presentation</vt:lpstr>
      <vt:lpstr>Study Design</vt:lpstr>
      <vt:lpstr>PowerPoint Presentation</vt:lpstr>
      <vt:lpstr>PowerPoint Presentation</vt:lpstr>
      <vt:lpstr>2016 US Presidential Election</vt:lpstr>
      <vt:lpstr>Election Predictions</vt:lpstr>
      <vt:lpstr>PowerPoint Presentation</vt:lpstr>
      <vt:lpstr>Election Results</vt:lpstr>
      <vt:lpstr>Where does sampling come in?</vt:lpstr>
      <vt:lpstr>PowerPoint Presentation</vt:lpstr>
      <vt:lpstr>“Sampling consists of selecting some part of a population to observe so that one may estimate something about the whole population.”  Thompson, ‘Sampling: Third Edition’ (2012) </vt:lpstr>
      <vt:lpstr>What is a population?</vt:lpstr>
      <vt:lpstr>Population levels</vt:lpstr>
      <vt:lpstr>PowerPoint Presentation</vt:lpstr>
      <vt:lpstr>Why sampling?</vt:lpstr>
      <vt:lpstr>Surveys</vt:lpstr>
      <vt:lpstr>Surveys</vt:lpstr>
      <vt:lpstr>Surveys</vt:lpstr>
      <vt:lpstr>Activity: Exploring Samples (Together)</vt:lpstr>
      <vt:lpstr>Activity: Exploring Samples (Try it!)</vt:lpstr>
      <vt:lpstr>PowerPoint Presentation</vt:lpstr>
      <vt:lpstr>Coming Up…</vt:lpstr>
      <vt:lpstr>Guest Speaker</vt:lpstr>
      <vt:lpstr>Guest Speaker</vt:lpstr>
      <vt:lpstr>Assignments</vt:lpstr>
      <vt:lpstr>Submitting your work!</vt:lpstr>
      <vt:lpstr>Learning Outcomes</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 Zogheib</dc:creator>
  <cp:lastModifiedBy>Ciara Zogheib</cp:lastModifiedBy>
  <cp:revision>9</cp:revision>
  <dcterms:created xsi:type="dcterms:W3CDTF">2024-03-22T16:23:27Z</dcterms:created>
  <dcterms:modified xsi:type="dcterms:W3CDTF">2024-03-24T15:20:56Z</dcterms:modified>
</cp:coreProperties>
</file>